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mov" ContentType="video/quicktime"/>
  <Default Extension="rels" ContentType="application/vnd.openxmlformats-package.relationships+xml"/>
  <Default Extension="xml" ContentType="application/xml"/>
  <Default Extension="wav" ContentType="audio/x-wav"/>
  <Default Extension="tiff" ContentType="image/tiff"/>
  <Default Extension="tif" ContentType="image/tif"/>
  <Default Extension="gif" ContentType="image/gif"/>
  <Default Extension="vml" ContentType="application/vnd.openxmlformats-officedocument.vmlDrawin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74"/>
  </p:notesMasterIdLst>
  <p:sldIdLst>
    <p:sldId id="256" r:id="rId2"/>
    <p:sldId id="385" r:id="rId3"/>
    <p:sldId id="380" r:id="rId4"/>
    <p:sldId id="396" r:id="rId5"/>
    <p:sldId id="383" r:id="rId6"/>
    <p:sldId id="382" r:id="rId7"/>
    <p:sldId id="390" r:id="rId8"/>
    <p:sldId id="384" r:id="rId9"/>
    <p:sldId id="265" r:id="rId10"/>
    <p:sldId id="266" r:id="rId11"/>
    <p:sldId id="267" r:id="rId12"/>
    <p:sldId id="268" r:id="rId13"/>
    <p:sldId id="269" r:id="rId14"/>
    <p:sldId id="414" r:id="rId15"/>
    <p:sldId id="272" r:id="rId16"/>
    <p:sldId id="273" r:id="rId17"/>
    <p:sldId id="275" r:id="rId18"/>
    <p:sldId id="277" r:id="rId19"/>
    <p:sldId id="278" r:id="rId20"/>
    <p:sldId id="282" r:id="rId21"/>
    <p:sldId id="388" r:id="rId22"/>
    <p:sldId id="346" r:id="rId23"/>
    <p:sldId id="347" r:id="rId24"/>
    <p:sldId id="349" r:id="rId25"/>
    <p:sldId id="350" r:id="rId26"/>
    <p:sldId id="351" r:id="rId27"/>
    <p:sldId id="352" r:id="rId28"/>
    <p:sldId id="394" r:id="rId29"/>
    <p:sldId id="279" r:id="rId30"/>
    <p:sldId id="280" r:id="rId31"/>
    <p:sldId id="281" r:id="rId32"/>
    <p:sldId id="395" r:id="rId33"/>
    <p:sldId id="283" r:id="rId34"/>
    <p:sldId id="284" r:id="rId35"/>
    <p:sldId id="285" r:id="rId36"/>
    <p:sldId id="286" r:id="rId37"/>
    <p:sldId id="287" r:id="rId38"/>
    <p:sldId id="288" r:id="rId39"/>
    <p:sldId id="353" r:id="rId40"/>
    <p:sldId id="354" r:id="rId41"/>
    <p:sldId id="355" r:id="rId42"/>
    <p:sldId id="356" r:id="rId43"/>
    <p:sldId id="357" r:id="rId44"/>
    <p:sldId id="358" r:id="rId45"/>
    <p:sldId id="359" r:id="rId46"/>
    <p:sldId id="400" r:id="rId47"/>
    <p:sldId id="360" r:id="rId48"/>
    <p:sldId id="365" r:id="rId49"/>
    <p:sldId id="340" r:id="rId50"/>
    <p:sldId id="341" r:id="rId51"/>
    <p:sldId id="364" r:id="rId52"/>
    <p:sldId id="342" r:id="rId53"/>
    <p:sldId id="343" r:id="rId54"/>
    <p:sldId id="363" r:id="rId55"/>
    <p:sldId id="401" r:id="rId56"/>
    <p:sldId id="399" r:id="rId57"/>
    <p:sldId id="415" r:id="rId58"/>
    <p:sldId id="416" r:id="rId59"/>
    <p:sldId id="417" r:id="rId60"/>
    <p:sldId id="418" r:id="rId61"/>
    <p:sldId id="419" r:id="rId62"/>
    <p:sldId id="420" r:id="rId63"/>
    <p:sldId id="421" r:id="rId64"/>
    <p:sldId id="422" r:id="rId65"/>
    <p:sldId id="423" r:id="rId66"/>
    <p:sldId id="424" r:id="rId67"/>
    <p:sldId id="402" r:id="rId68"/>
    <p:sldId id="403" r:id="rId69"/>
    <p:sldId id="332" r:id="rId70"/>
    <p:sldId id="333" r:id="rId71"/>
    <p:sldId id="334" r:id="rId72"/>
    <p:sldId id="404" r:id="rId73"/>
  </p:sldIdLst>
  <p:sldSz cx="9144000" cy="6858000" type="screen4x3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Standardabschnitt" id="{4CE0BA0D-AE35-F34B-9B18-438F8621E5F6}">
          <p14:sldIdLst>
            <p14:sldId id="256"/>
          </p14:sldIdLst>
        </p14:section>
        <p14:section name="DL for X-ray" id="{B67A41C2-64A9-F84B-9F2B-07290EE2F813}">
          <p14:sldIdLst>
            <p14:sldId id="385"/>
            <p14:sldId id="380"/>
            <p14:sldId id="396"/>
            <p14:sldId id="383"/>
            <p14:sldId id="382"/>
            <p14:sldId id="390"/>
          </p14:sldIdLst>
        </p14:section>
        <p14:section name="Precision Learning" id="{2073C21D-F7B6-7A4D-8166-87EFCA17F42B}">
          <p14:sldIdLst>
            <p14:sldId id="384"/>
            <p14:sldId id="265"/>
            <p14:sldId id="266"/>
            <p14:sldId id="267"/>
            <p14:sldId id="268"/>
            <p14:sldId id="269"/>
            <p14:sldId id="414"/>
            <p14:sldId id="272"/>
            <p14:sldId id="273"/>
            <p14:sldId id="275"/>
          </p14:sldIdLst>
        </p14:section>
        <p14:section name="Application Precision Learning" id="{CC40F21E-8CB3-D14F-AA3C-73BCB0653A96}">
          <p14:sldIdLst>
            <p14:sldId id="277"/>
            <p14:sldId id="278"/>
            <p14:sldId id="282"/>
          </p14:sldIdLst>
        </p14:section>
        <p14:section name="DL CT" id="{5036BE54-1307-0C4D-BAC0-09B4D64BAD51}">
          <p14:sldIdLst>
            <p14:sldId id="388"/>
            <p14:sldId id="346"/>
            <p14:sldId id="347"/>
            <p14:sldId id="349"/>
            <p14:sldId id="350"/>
            <p14:sldId id="351"/>
            <p14:sldId id="352"/>
            <p14:sldId id="394"/>
            <p14:sldId id="279"/>
            <p14:sldId id="280"/>
            <p14:sldId id="281"/>
            <p14:sldId id="395"/>
            <p14:sldId id="283"/>
            <p14:sldId id="284"/>
            <p14:sldId id="285"/>
            <p14:sldId id="286"/>
            <p14:sldId id="287"/>
            <p14:sldId id="288"/>
            <p14:sldId id="353"/>
            <p14:sldId id="354"/>
            <p14:sldId id="355"/>
            <p14:sldId id="356"/>
            <p14:sldId id="357"/>
            <p14:sldId id="358"/>
            <p14:sldId id="359"/>
            <p14:sldId id="400"/>
            <p14:sldId id="360"/>
            <p14:sldId id="365"/>
            <p14:sldId id="340"/>
            <p14:sldId id="341"/>
            <p14:sldId id="364"/>
            <p14:sldId id="342"/>
            <p14:sldId id="343"/>
            <p14:sldId id="363"/>
            <p14:sldId id="401"/>
          </p14:sldIdLst>
        </p14:section>
        <p14:section name="Outlook" id="{6A86354A-23B2-664C-A9ED-2E727A43B3E0}">
          <p14:sldIdLst>
            <p14:sldId id="399"/>
            <p14:sldId id="415"/>
            <p14:sldId id="416"/>
            <p14:sldId id="417"/>
            <p14:sldId id="418"/>
            <p14:sldId id="419"/>
            <p14:sldId id="420"/>
            <p14:sldId id="421"/>
            <p14:sldId id="422"/>
            <p14:sldId id="423"/>
            <p14:sldId id="424"/>
            <p14:sldId id="402"/>
            <p14:sldId id="403"/>
            <p14:sldId id="332"/>
            <p14:sldId id="333"/>
            <p14:sldId id="334"/>
            <p14:sldId id="40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/>
      <a:tcStyle>
        <a:tcBdr/>
        <a:fill>
          <a:solidFill>
            <a:srgbClr val="E8ECF4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/>
      <a:tcStyle>
        <a:tcBdr/>
        <a:fill>
          <a:solidFill>
            <a:srgbClr val="EFF3E9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/>
      <a:tcStyle>
        <a:tcBdr/>
        <a:fill>
          <a:solidFill>
            <a:srgbClr val="FDEEE8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489"/>
    <p:restoredTop sz="93131"/>
  </p:normalViewPr>
  <p:slideViewPr>
    <p:cSldViewPr snapToGrid="0" snapToObjects="1">
      <p:cViewPr varScale="1">
        <p:scale>
          <a:sx n="139" d="100"/>
          <a:sy n="139" d="100"/>
        </p:scale>
        <p:origin x="160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drawings/_rels/vmlDrawing1.vml.rels><?xml version="1.0" encoding="UTF-8" standalone="yes"?>
<Relationships xmlns="http://schemas.openxmlformats.org/package/2006/relationships"><Relationship Id="rId8" Type="http://schemas.openxmlformats.org/officeDocument/2006/relationships/image" Target="../media/image85.emf"/><Relationship Id="rId3" Type="http://schemas.openxmlformats.org/officeDocument/2006/relationships/image" Target="../media/image80.emf"/><Relationship Id="rId7" Type="http://schemas.openxmlformats.org/officeDocument/2006/relationships/image" Target="../media/image84.emf"/><Relationship Id="rId2" Type="http://schemas.openxmlformats.org/officeDocument/2006/relationships/image" Target="../media/image79.emf"/><Relationship Id="rId1" Type="http://schemas.openxmlformats.org/officeDocument/2006/relationships/image" Target="../media/image78.emf"/><Relationship Id="rId6" Type="http://schemas.openxmlformats.org/officeDocument/2006/relationships/image" Target="../media/image83.emf"/><Relationship Id="rId5" Type="http://schemas.openxmlformats.org/officeDocument/2006/relationships/image" Target="../media/image82.emf"/><Relationship Id="rId4" Type="http://schemas.openxmlformats.org/officeDocument/2006/relationships/image" Target="../media/image81.emf"/><Relationship Id="rId9" Type="http://schemas.openxmlformats.org/officeDocument/2006/relationships/image" Target="../media/image86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7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9" name="Shape 15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2CE4A6F-841F-C345-9C27-E8776DAA2DF5}" type="slidenum">
              <a:rPr lang="de-DE" smtClean="0"/>
              <a:pPr>
                <a:defRPr/>
              </a:pPr>
              <a:t>53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55800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035498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jpe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elmaster mit Sieg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FAU_Logo_Tech_englisch_DinA4_RGB.emf" descr="FAU_Logo_Tech_englisch_DinA4_RGB.em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34309" y="253834"/>
            <a:ext cx="2270338" cy="593890"/>
          </a:xfrm>
          <a:prstGeom prst="rect">
            <a:avLst/>
          </a:prstGeom>
          <a:ln w="12700">
            <a:miter lim="400000"/>
          </a:ln>
        </p:spPr>
      </p:pic>
      <p:sp>
        <p:nvSpPr>
          <p:cNvPr id="18" name="Rechteck"/>
          <p:cNvSpPr/>
          <p:nvPr/>
        </p:nvSpPr>
        <p:spPr>
          <a:xfrm>
            <a:off x="-1" y="1325003"/>
            <a:ext cx="252002" cy="1289611"/>
          </a:xfrm>
          <a:prstGeom prst="rect">
            <a:avLst/>
          </a:prstGeom>
          <a:solidFill>
            <a:srgbClr val="98A4AE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9" name="Rechteck"/>
          <p:cNvSpPr/>
          <p:nvPr/>
        </p:nvSpPr>
        <p:spPr>
          <a:xfrm>
            <a:off x="-1" y="2650330"/>
            <a:ext cx="252002" cy="1288801"/>
          </a:xfrm>
          <a:prstGeom prst="rect">
            <a:avLst/>
          </a:prstGeom>
          <a:solidFill>
            <a:srgbClr val="003865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0" name="Rechteck"/>
          <p:cNvSpPr/>
          <p:nvPr/>
        </p:nvSpPr>
        <p:spPr>
          <a:xfrm>
            <a:off x="307180" y="1324800"/>
            <a:ext cx="8836819" cy="1287986"/>
          </a:xfrm>
          <a:prstGeom prst="rect">
            <a:avLst/>
          </a:prstGeom>
          <a:solidFill>
            <a:srgbClr val="98A4AE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1" name="Titeltext"/>
          <p:cNvSpPr txBox="1">
            <a:spLocks noGrp="1"/>
          </p:cNvSpPr>
          <p:nvPr>
            <p:ph type="title"/>
          </p:nvPr>
        </p:nvSpPr>
        <p:spPr>
          <a:xfrm>
            <a:off x="396000" y="1397002"/>
            <a:ext cx="8568001" cy="581002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>
              <a:defRPr sz="2800"/>
            </a:lvl1pPr>
          </a:lstStyle>
          <a:p>
            <a:r>
              <a:t>Titeltext</a:t>
            </a:r>
          </a:p>
        </p:txBody>
      </p:sp>
      <p:sp>
        <p:nvSpPr>
          <p:cNvPr id="22" name="Textebene 1…"/>
          <p:cNvSpPr txBox="1">
            <a:spLocks noGrp="1"/>
          </p:cNvSpPr>
          <p:nvPr>
            <p:ph type="body" sz="quarter" idx="1"/>
          </p:nvPr>
        </p:nvSpPr>
        <p:spPr>
          <a:xfrm>
            <a:off x="396000" y="1986531"/>
            <a:ext cx="8568001" cy="5919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200"/>
              </a:lnSpc>
              <a:spcBef>
                <a:spcPts val="400"/>
              </a:spcBef>
              <a:buSzTx/>
              <a:buNone/>
              <a:defRPr sz="2000" b="0">
                <a:solidFill>
                  <a:srgbClr val="FFFFFF"/>
                </a:solidFill>
              </a:defRPr>
            </a:lvl1pPr>
            <a:lvl2pPr indent="457200">
              <a:lnSpc>
                <a:spcPts val="3200"/>
              </a:lnSpc>
              <a:spcBef>
                <a:spcPts val="400"/>
              </a:spcBef>
              <a:defRPr sz="2000" b="0">
                <a:solidFill>
                  <a:srgbClr val="FFFFFF"/>
                </a:solidFill>
              </a:defRPr>
            </a:lvl2pPr>
            <a:lvl3pPr indent="914400">
              <a:lnSpc>
                <a:spcPts val="3200"/>
              </a:lnSpc>
              <a:spcBef>
                <a:spcPts val="400"/>
              </a:spcBef>
              <a:defRPr sz="2000" b="0">
                <a:solidFill>
                  <a:srgbClr val="FFFFFF"/>
                </a:solidFill>
              </a:defRPr>
            </a:lvl3pPr>
            <a:lvl4pPr>
              <a:lnSpc>
                <a:spcPts val="3200"/>
              </a:lnSpc>
              <a:spcBef>
                <a:spcPts val="400"/>
              </a:spcBef>
              <a:defRPr sz="2000" b="0">
                <a:solidFill>
                  <a:srgbClr val="FFFFFF"/>
                </a:solidFill>
              </a:defRPr>
            </a:lvl4pPr>
            <a:lvl5pPr marL="0" indent="1828800">
              <a:lnSpc>
                <a:spcPts val="3200"/>
              </a:lnSpc>
              <a:spcBef>
                <a:spcPts val="400"/>
              </a:spcBef>
              <a:buSzTx/>
              <a:buNone/>
              <a:defRPr sz="2000" b="0">
                <a:solidFill>
                  <a:srgbClr val="FFFFFF"/>
                </a:solidFill>
              </a:defRPr>
            </a:lvl5pPr>
          </a:lstStyle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23" name="Rechteck"/>
          <p:cNvSpPr/>
          <p:nvPr/>
        </p:nvSpPr>
        <p:spPr>
          <a:xfrm>
            <a:off x="307181" y="2648800"/>
            <a:ext cx="8836819" cy="3896464"/>
          </a:xfrm>
          <a:prstGeom prst="rect">
            <a:avLst/>
          </a:prstGeom>
          <a:solidFill>
            <a:srgbClr val="98A4AE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4" name="FAU-Siegel" descr="FAU-Siegel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791246" y="4154487"/>
            <a:ext cx="2352754" cy="2390776"/>
          </a:xfrm>
          <a:prstGeom prst="rect">
            <a:avLst/>
          </a:prstGeom>
          <a:ln w="12700">
            <a:miter lim="400000"/>
          </a:ln>
        </p:spPr>
      </p:pic>
      <p:sp>
        <p:nvSpPr>
          <p:cNvPr id="25" name="Foliennumm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</p:spPr>
        <p:txBody>
          <a:bodyPr lIns="45719" tIns="45719" rIns="45719" bIns="45719" anchor="ctr"/>
          <a:lstStyle>
            <a:lvl1pPr>
              <a:defRPr sz="12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rPr/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Linie"/>
          <p:cNvSpPr/>
          <p:nvPr/>
        </p:nvSpPr>
        <p:spPr>
          <a:xfrm flipH="1" flipV="1">
            <a:off x="627119" y="863639"/>
            <a:ext cx="8136001" cy="1"/>
          </a:xfrm>
          <a:prstGeom prst="line">
            <a:avLst/>
          </a:prstGeom>
          <a:ln w="9360">
            <a:solidFill>
              <a:srgbClr val="003366"/>
            </a:solidFill>
            <a:miter/>
          </a:ln>
        </p:spPr>
        <p:txBody>
          <a:bodyPr lIns="45719" rIns="45719"/>
          <a:lstStyle/>
          <a:p>
            <a:pPr>
              <a:defRPr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pic>
        <p:nvPicPr>
          <p:cNvPr id="147" name="image1.pdf" descr="image1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992998" y="184743"/>
            <a:ext cx="1770120" cy="494153"/>
          </a:xfrm>
          <a:prstGeom prst="rect">
            <a:avLst/>
          </a:prstGeom>
          <a:ln w="12700">
            <a:miter lim="400000"/>
          </a:ln>
        </p:spPr>
      </p:pic>
      <p:pic>
        <p:nvPicPr>
          <p:cNvPr id="148" name="image2.jpeg" descr="image2.jpe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105599" y="184319"/>
            <a:ext cx="496801" cy="496802"/>
          </a:xfrm>
          <a:prstGeom prst="rect">
            <a:avLst/>
          </a:prstGeom>
          <a:ln w="12700">
            <a:miter lim="400000"/>
          </a:ln>
        </p:spPr>
      </p:pic>
      <p:sp>
        <p:nvSpPr>
          <p:cNvPr id="149" name="16. Okt. 2017  |  Towards Learning of Inverse Problems   |   Lehrstuhl für Mustererkennung (Informatik 5)"/>
          <p:cNvSpPr txBox="1"/>
          <p:nvPr/>
        </p:nvSpPr>
        <p:spPr>
          <a:xfrm>
            <a:off x="731519" y="6513479"/>
            <a:ext cx="7132319" cy="2291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6799" tIns="46799" rIns="46799" bIns="46799">
            <a:spAutoFit/>
          </a:bodyPr>
          <a:lstStyle>
            <a:lvl1pPr>
              <a:tabLst>
                <a:tab pos="457200" algn="l"/>
                <a:tab pos="914400" algn="l"/>
                <a:tab pos="1358900" algn="l"/>
                <a:tab pos="1828800" algn="l"/>
                <a:tab pos="2273300" algn="l"/>
                <a:tab pos="2730500" algn="l"/>
                <a:tab pos="3200400" algn="l"/>
                <a:tab pos="3657600" algn="l"/>
                <a:tab pos="4102100" algn="l"/>
                <a:tab pos="4559300" algn="l"/>
                <a:tab pos="5029200" algn="l"/>
                <a:tab pos="5473700" algn="l"/>
                <a:tab pos="5943600" algn="l"/>
                <a:tab pos="6388100" algn="l"/>
                <a:tab pos="6858000" algn="l"/>
                <a:tab pos="7315200" algn="l"/>
                <a:tab pos="7759700" algn="l"/>
                <a:tab pos="8216900" algn="l"/>
                <a:tab pos="8686800" algn="l"/>
                <a:tab pos="9131300" algn="l"/>
              </a:tabLst>
              <a:defRPr sz="1000">
                <a:solidFill>
                  <a:srgbClr val="969696"/>
                </a:solidFill>
              </a:defRPr>
            </a:lvl1pPr>
          </a:lstStyle>
          <a:p>
            <a:r>
              <a:t>16. Okt. 2017  |  Towards Learning of Inverse Problems   |   Lehrstuhl für Mustererkennung (Informatik 5)   </a:t>
            </a:r>
          </a:p>
        </p:txBody>
      </p:sp>
      <p:sp>
        <p:nvSpPr>
          <p:cNvPr id="150" name="Titeltext"/>
          <p:cNvSpPr txBox="1">
            <a:spLocks noGrp="1"/>
          </p:cNvSpPr>
          <p:nvPr>
            <p:ph type="title"/>
          </p:nvPr>
        </p:nvSpPr>
        <p:spPr>
          <a:xfrm>
            <a:off x="627118" y="1252079"/>
            <a:ext cx="8136002" cy="36612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>
              <a:lnSpc>
                <a:spcPct val="100000"/>
              </a:lnSpc>
              <a:tabLst>
                <a:tab pos="457200" algn="l"/>
                <a:tab pos="914400" algn="l"/>
                <a:tab pos="1358900" algn="l"/>
                <a:tab pos="1828800" algn="l"/>
                <a:tab pos="2273300" algn="l"/>
                <a:tab pos="2730500" algn="l"/>
                <a:tab pos="3200400" algn="l"/>
                <a:tab pos="3657600" algn="l"/>
                <a:tab pos="4102100" algn="l"/>
                <a:tab pos="4559300" algn="l"/>
                <a:tab pos="5029200" algn="l"/>
                <a:tab pos="5473700" algn="l"/>
                <a:tab pos="5943600" algn="l"/>
                <a:tab pos="6388100" algn="l"/>
                <a:tab pos="6858000" algn="l"/>
                <a:tab pos="7315200" algn="l"/>
                <a:tab pos="7759700" algn="l"/>
                <a:tab pos="8216900" algn="l"/>
                <a:tab pos="8686800" algn="l"/>
                <a:tab pos="9131300" algn="l"/>
              </a:tabLst>
              <a:defRPr sz="2400">
                <a:solidFill>
                  <a:srgbClr val="003366"/>
                </a:solidFill>
              </a:defRPr>
            </a:lvl1pPr>
          </a:lstStyle>
          <a:p>
            <a:r>
              <a:t>Titeltext</a:t>
            </a:r>
          </a:p>
        </p:txBody>
      </p:sp>
      <p:sp>
        <p:nvSpPr>
          <p:cNvPr id="151" name="Textebene 1…"/>
          <p:cNvSpPr txBox="1">
            <a:spLocks noGrp="1"/>
          </p:cNvSpPr>
          <p:nvPr>
            <p:ph type="body" idx="1"/>
          </p:nvPr>
        </p:nvSpPr>
        <p:spPr>
          <a:xfrm>
            <a:off x="627118" y="1972799"/>
            <a:ext cx="8136002" cy="3977640"/>
          </a:xfrm>
          <a:prstGeom prst="rect">
            <a:avLst/>
          </a:prstGeom>
        </p:spPr>
        <p:txBody>
          <a:bodyPr/>
          <a:lstStyle>
            <a:lvl1pPr marL="119062" indent="-119062">
              <a:lnSpc>
                <a:spcPts val="2300"/>
              </a:lnSpc>
              <a:spcBef>
                <a:spcPts val="400"/>
              </a:spcBef>
              <a:buClr>
                <a:srgbClr val="003366"/>
              </a:buClr>
              <a:buFont typeface="Lucida Grande"/>
              <a:buChar char="●"/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</a:tabLst>
              <a:defRPr sz="2000" b="0">
                <a:solidFill>
                  <a:srgbClr val="000000"/>
                </a:solidFill>
              </a:defRPr>
            </a:lvl1pPr>
            <a:lvl2pPr marL="781280" indent="-306799">
              <a:lnSpc>
                <a:spcPts val="2300"/>
              </a:lnSpc>
              <a:spcBef>
                <a:spcPts val="400"/>
              </a:spcBef>
              <a:buClr>
                <a:srgbClr val="003366"/>
              </a:buClr>
              <a:buSzPct val="80000"/>
              <a:buFont typeface="Lucida Grande"/>
              <a:buChar char="●"/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</a:tabLst>
              <a:defRPr sz="2000" b="0">
                <a:solidFill>
                  <a:srgbClr val="000000"/>
                </a:solidFill>
              </a:defRPr>
            </a:lvl2pPr>
            <a:lvl3pPr marL="1255678" indent="-269999">
              <a:lnSpc>
                <a:spcPts val="2300"/>
              </a:lnSpc>
              <a:spcBef>
                <a:spcPts val="400"/>
              </a:spcBef>
              <a:buClr>
                <a:srgbClr val="003366"/>
              </a:buClr>
              <a:buSzPct val="64000"/>
              <a:buFont typeface="Lucida Grande"/>
              <a:buChar char="●"/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</a:tabLst>
              <a:defRPr sz="2000" b="0">
                <a:solidFill>
                  <a:srgbClr val="000000"/>
                </a:solidFill>
              </a:defRPr>
            </a:lvl3pPr>
            <a:lvl4pPr marL="1496878" indent="-269999">
              <a:lnSpc>
                <a:spcPts val="2300"/>
              </a:lnSpc>
              <a:spcBef>
                <a:spcPts val="400"/>
              </a:spcBef>
              <a:buClr>
                <a:srgbClr val="003366"/>
              </a:buClr>
              <a:buSzPct val="64000"/>
              <a:buFont typeface="Lucida Grande"/>
              <a:buChar char="●"/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</a:tabLst>
              <a:defRPr sz="2000" b="0">
                <a:solidFill>
                  <a:srgbClr val="000000"/>
                </a:solidFill>
              </a:defRPr>
            </a:lvl4pPr>
            <a:lvl5pPr marL="1709639" indent="-269999">
              <a:lnSpc>
                <a:spcPts val="2300"/>
              </a:lnSpc>
              <a:spcBef>
                <a:spcPts val="400"/>
              </a:spcBef>
              <a:buClr>
                <a:srgbClr val="003366"/>
              </a:buClr>
              <a:buSzPct val="64000"/>
              <a:buFont typeface="Lucida Grande"/>
              <a:buChar char="●"/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</a:tabLst>
              <a:defRPr sz="2000" b="0">
                <a:solidFill>
                  <a:srgbClr val="000000"/>
                </a:solidFill>
              </a:defRPr>
            </a:lvl5pPr>
          </a:lstStyle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152" name="Foliennummer"/>
          <p:cNvSpPr txBox="1">
            <a:spLocks noGrp="1"/>
          </p:cNvSpPr>
          <p:nvPr>
            <p:ph type="sldNum" sz="quarter" idx="2"/>
          </p:nvPr>
        </p:nvSpPr>
        <p:spPr>
          <a:xfrm>
            <a:off x="8311678" y="6519586"/>
            <a:ext cx="233301" cy="227906"/>
          </a:xfrm>
          <a:prstGeom prst="rect">
            <a:avLst/>
          </a:prstGeom>
        </p:spPr>
        <p:txBody>
          <a:bodyPr lIns="46799" tIns="46799" rIns="46799" bIns="46799" anchor="ctr"/>
          <a:lstStyle>
            <a:lvl1pPr algn="l">
              <a:defRPr sz="1000">
                <a:solidFill>
                  <a:srgbClr val="969696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fld id="{86CB4B4D-7CA3-9044-876B-883B54F8677D}" type="slidenum">
              <a:rPr/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312150" y="6408738"/>
            <a:ext cx="450850" cy="449262"/>
          </a:xfrm>
          <a:prstGeom prst="rect">
            <a:avLst/>
          </a:prstGeom>
        </p:spPr>
        <p:txBody>
          <a:bodyPr anchor="ctr" anchorCtr="0"/>
          <a:lstStyle>
            <a:lvl1pPr>
              <a:defRPr sz="1000" smtClean="0">
                <a:solidFill>
                  <a:srgbClr val="969696"/>
                </a:solidFill>
              </a:defRPr>
            </a:lvl1pPr>
          </a:lstStyle>
          <a:p>
            <a:pPr>
              <a:defRPr/>
            </a:pPr>
            <a:fld id="{57505759-488D-D945-AFDA-1DEBDABF038A}" type="slidenum">
              <a:rPr lang="de-DE" smtClean="0"/>
              <a:pPr>
                <a:defRPr/>
              </a:pPr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704517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77200">
              <a:defRPr/>
            </a:lvl1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2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312150" y="6408738"/>
            <a:ext cx="450850" cy="449262"/>
          </a:xfrm>
          <a:prstGeom prst="rect">
            <a:avLst/>
          </a:prstGeom>
        </p:spPr>
        <p:txBody>
          <a:bodyPr anchor="ctr" anchorCtr="0"/>
          <a:lstStyle>
            <a:lvl1pPr>
              <a:defRPr sz="1000" smtClean="0">
                <a:solidFill>
                  <a:srgbClr val="969696"/>
                </a:solidFill>
              </a:defRPr>
            </a:lvl1pPr>
          </a:lstStyle>
          <a:p>
            <a:pPr>
              <a:defRPr/>
            </a:pPr>
            <a:fld id="{57505759-488D-D945-AFDA-1DEBDABF038A}" type="slidenum">
              <a:rPr lang="de-DE" smtClean="0"/>
              <a:pPr>
                <a:defRPr/>
              </a:pPr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892506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elmaster mit eigenem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FAU_Logo_Tech_englisch_DinA4_RGB.emf" descr="FAU_Logo_Tech_englisch_DinA4_RGB.em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34309" y="253834"/>
            <a:ext cx="2270338" cy="593890"/>
          </a:xfrm>
          <a:prstGeom prst="rect">
            <a:avLst/>
          </a:prstGeom>
          <a:ln w="12700">
            <a:miter lim="400000"/>
          </a:ln>
        </p:spPr>
      </p:pic>
      <p:sp>
        <p:nvSpPr>
          <p:cNvPr id="33" name="Rechteck"/>
          <p:cNvSpPr/>
          <p:nvPr/>
        </p:nvSpPr>
        <p:spPr>
          <a:xfrm>
            <a:off x="-1" y="1325003"/>
            <a:ext cx="252002" cy="1289611"/>
          </a:xfrm>
          <a:prstGeom prst="rect">
            <a:avLst/>
          </a:prstGeom>
          <a:solidFill>
            <a:srgbClr val="98A4AE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4" name="Rechteck"/>
          <p:cNvSpPr/>
          <p:nvPr/>
        </p:nvSpPr>
        <p:spPr>
          <a:xfrm>
            <a:off x="-1" y="2650330"/>
            <a:ext cx="252002" cy="1288801"/>
          </a:xfrm>
          <a:prstGeom prst="rect">
            <a:avLst/>
          </a:prstGeom>
          <a:solidFill>
            <a:srgbClr val="003865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5" name="Rechteck"/>
          <p:cNvSpPr/>
          <p:nvPr/>
        </p:nvSpPr>
        <p:spPr>
          <a:xfrm>
            <a:off x="307180" y="1326628"/>
            <a:ext cx="8836819" cy="1287986"/>
          </a:xfrm>
          <a:prstGeom prst="rect">
            <a:avLst/>
          </a:prstGeom>
          <a:solidFill>
            <a:srgbClr val="98A4AE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6" name="Titeltext"/>
          <p:cNvSpPr txBox="1">
            <a:spLocks noGrp="1"/>
          </p:cNvSpPr>
          <p:nvPr>
            <p:ph type="title"/>
          </p:nvPr>
        </p:nvSpPr>
        <p:spPr>
          <a:xfrm>
            <a:off x="396000" y="1397002"/>
            <a:ext cx="8568001" cy="581002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>
              <a:defRPr sz="2800"/>
            </a:lvl1pPr>
          </a:lstStyle>
          <a:p>
            <a:r>
              <a:t>Titeltext</a:t>
            </a:r>
          </a:p>
        </p:txBody>
      </p:sp>
      <p:sp>
        <p:nvSpPr>
          <p:cNvPr id="37" name="Textebene 1…"/>
          <p:cNvSpPr txBox="1">
            <a:spLocks noGrp="1"/>
          </p:cNvSpPr>
          <p:nvPr>
            <p:ph type="body" sz="quarter" idx="1"/>
          </p:nvPr>
        </p:nvSpPr>
        <p:spPr>
          <a:xfrm>
            <a:off x="396000" y="1986531"/>
            <a:ext cx="8568001" cy="6001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200"/>
              </a:lnSpc>
              <a:spcBef>
                <a:spcPts val="400"/>
              </a:spcBef>
              <a:buSzTx/>
              <a:buNone/>
              <a:defRPr sz="2000" b="0">
                <a:solidFill>
                  <a:srgbClr val="FFFFFF"/>
                </a:solidFill>
              </a:defRPr>
            </a:lvl1pPr>
            <a:lvl2pPr indent="457200">
              <a:lnSpc>
                <a:spcPts val="3200"/>
              </a:lnSpc>
              <a:spcBef>
                <a:spcPts val="400"/>
              </a:spcBef>
              <a:defRPr sz="2000" b="0">
                <a:solidFill>
                  <a:srgbClr val="FFFFFF"/>
                </a:solidFill>
              </a:defRPr>
            </a:lvl2pPr>
            <a:lvl3pPr indent="914400">
              <a:lnSpc>
                <a:spcPts val="3200"/>
              </a:lnSpc>
              <a:spcBef>
                <a:spcPts val="400"/>
              </a:spcBef>
              <a:defRPr sz="2000" b="0">
                <a:solidFill>
                  <a:srgbClr val="FFFFFF"/>
                </a:solidFill>
              </a:defRPr>
            </a:lvl3pPr>
            <a:lvl4pPr>
              <a:lnSpc>
                <a:spcPts val="3200"/>
              </a:lnSpc>
              <a:spcBef>
                <a:spcPts val="400"/>
              </a:spcBef>
              <a:defRPr sz="2000" b="0">
                <a:solidFill>
                  <a:srgbClr val="FFFFFF"/>
                </a:solidFill>
              </a:defRPr>
            </a:lvl4pPr>
            <a:lvl5pPr marL="0" indent="1828800">
              <a:lnSpc>
                <a:spcPts val="3200"/>
              </a:lnSpc>
              <a:spcBef>
                <a:spcPts val="400"/>
              </a:spcBef>
              <a:buSzTx/>
              <a:buNone/>
              <a:defRPr sz="2000" b="0">
                <a:solidFill>
                  <a:srgbClr val="FFFFFF"/>
                </a:solidFill>
              </a:defRPr>
            </a:lvl5pPr>
          </a:lstStyle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38" name="Rechteck"/>
          <p:cNvSpPr/>
          <p:nvPr/>
        </p:nvSpPr>
        <p:spPr>
          <a:xfrm>
            <a:off x="307181" y="2648800"/>
            <a:ext cx="8836819" cy="3896464"/>
          </a:xfrm>
          <a:prstGeom prst="rect">
            <a:avLst/>
          </a:prstGeom>
          <a:solidFill>
            <a:srgbClr val="98A4AE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41" name="Gruppieren"/>
          <p:cNvGrpSpPr/>
          <p:nvPr/>
        </p:nvGrpSpPr>
        <p:grpSpPr>
          <a:xfrm>
            <a:off x="7270892" y="5682815"/>
            <a:ext cx="1426483" cy="473076"/>
            <a:chOff x="0" y="0"/>
            <a:chExt cx="1426482" cy="473075"/>
          </a:xfrm>
        </p:grpSpPr>
        <p:sp>
          <p:nvSpPr>
            <p:cNvPr id="39" name="Rechteck"/>
            <p:cNvSpPr/>
            <p:nvPr/>
          </p:nvSpPr>
          <p:spPr>
            <a:xfrm>
              <a:off x="-1" y="0"/>
              <a:ext cx="1426484" cy="473075"/>
            </a:xfrm>
            <a:prstGeom prst="rect">
              <a:avLst/>
            </a:prstGeom>
            <a:solidFill>
              <a:srgbClr val="76859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marL="285750" indent="-285750" algn="ctr"/>
              <a:endParaRPr/>
            </a:p>
          </p:txBody>
        </p:sp>
        <p:sp>
          <p:nvSpPr>
            <p:cNvPr id="40" name="Logo"/>
            <p:cNvSpPr txBox="1"/>
            <p:nvPr/>
          </p:nvSpPr>
          <p:spPr>
            <a:xfrm>
              <a:off x="-1" y="0"/>
              <a:ext cx="1426484" cy="3752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marL="285750" lvl="1" indent="-571500" algn="ctr">
                <a:defRPr sz="2000">
                  <a:solidFill>
                    <a:srgbClr val="FFFFFF"/>
                  </a:solidFill>
                </a:defRPr>
              </a:pPr>
              <a:r>
                <a:t>Logo</a:t>
              </a:r>
            </a:p>
          </p:txBody>
        </p:sp>
      </p:grpSp>
      <p:sp>
        <p:nvSpPr>
          <p:cNvPr id="42" name="Foliennumm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</p:spPr>
        <p:txBody>
          <a:bodyPr lIns="45719" tIns="45719" rIns="45719" bIns="45719" anchor="ctr"/>
          <a:lstStyle>
            <a:lvl1pPr>
              <a:defRPr sz="12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rPr/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elmaster mit Bild(er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FAU_Logo_Tech_englisch_DinA4_RGB.emf" descr="FAU_Logo_Tech_englisch_DinA4_RGB.em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34309" y="253834"/>
            <a:ext cx="2270338" cy="593890"/>
          </a:xfrm>
          <a:prstGeom prst="rect">
            <a:avLst/>
          </a:prstGeom>
          <a:ln w="12700">
            <a:miter lim="400000"/>
          </a:ln>
        </p:spPr>
      </p:pic>
      <p:sp>
        <p:nvSpPr>
          <p:cNvPr id="50" name="Rechteck"/>
          <p:cNvSpPr/>
          <p:nvPr/>
        </p:nvSpPr>
        <p:spPr>
          <a:xfrm>
            <a:off x="-1" y="1325003"/>
            <a:ext cx="252002" cy="1289611"/>
          </a:xfrm>
          <a:prstGeom prst="rect">
            <a:avLst/>
          </a:prstGeom>
          <a:solidFill>
            <a:srgbClr val="98A4AE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1" name="Rechteck"/>
          <p:cNvSpPr/>
          <p:nvPr/>
        </p:nvSpPr>
        <p:spPr>
          <a:xfrm>
            <a:off x="-1" y="2650330"/>
            <a:ext cx="252002" cy="1288801"/>
          </a:xfrm>
          <a:prstGeom prst="rect">
            <a:avLst/>
          </a:prstGeom>
          <a:solidFill>
            <a:srgbClr val="003865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2" name="Rechteck"/>
          <p:cNvSpPr/>
          <p:nvPr/>
        </p:nvSpPr>
        <p:spPr>
          <a:xfrm>
            <a:off x="307180" y="1326628"/>
            <a:ext cx="8836819" cy="1287986"/>
          </a:xfrm>
          <a:prstGeom prst="rect">
            <a:avLst/>
          </a:prstGeom>
          <a:solidFill>
            <a:srgbClr val="98A4AE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3" name="Titeltext"/>
          <p:cNvSpPr txBox="1">
            <a:spLocks noGrp="1"/>
          </p:cNvSpPr>
          <p:nvPr>
            <p:ph type="title"/>
          </p:nvPr>
        </p:nvSpPr>
        <p:spPr>
          <a:xfrm>
            <a:off x="381600" y="1397000"/>
            <a:ext cx="8568001" cy="528001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>
              <a:defRPr sz="2800"/>
            </a:lvl1pPr>
          </a:lstStyle>
          <a:p>
            <a:r>
              <a:t>Titeltext</a:t>
            </a:r>
          </a:p>
        </p:txBody>
      </p:sp>
      <p:sp>
        <p:nvSpPr>
          <p:cNvPr id="54" name="Textebene 1…"/>
          <p:cNvSpPr txBox="1">
            <a:spLocks noGrp="1"/>
          </p:cNvSpPr>
          <p:nvPr>
            <p:ph type="body" sz="quarter" idx="1"/>
          </p:nvPr>
        </p:nvSpPr>
        <p:spPr>
          <a:xfrm>
            <a:off x="395999" y="1986531"/>
            <a:ext cx="8568001" cy="5919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200"/>
              </a:lnSpc>
              <a:spcBef>
                <a:spcPts val="400"/>
              </a:spcBef>
              <a:buSzTx/>
              <a:buNone/>
              <a:defRPr sz="2000" b="0">
                <a:solidFill>
                  <a:srgbClr val="FFFFFF"/>
                </a:solidFill>
              </a:defRPr>
            </a:lvl1pPr>
            <a:lvl2pPr indent="457200">
              <a:lnSpc>
                <a:spcPts val="3200"/>
              </a:lnSpc>
              <a:spcBef>
                <a:spcPts val="400"/>
              </a:spcBef>
              <a:defRPr sz="2000" b="0">
                <a:solidFill>
                  <a:srgbClr val="FFFFFF"/>
                </a:solidFill>
              </a:defRPr>
            </a:lvl2pPr>
            <a:lvl3pPr indent="914400">
              <a:lnSpc>
                <a:spcPts val="3200"/>
              </a:lnSpc>
              <a:spcBef>
                <a:spcPts val="400"/>
              </a:spcBef>
              <a:defRPr sz="2000" b="0">
                <a:solidFill>
                  <a:srgbClr val="FFFFFF"/>
                </a:solidFill>
              </a:defRPr>
            </a:lvl3pPr>
            <a:lvl4pPr>
              <a:lnSpc>
                <a:spcPts val="3200"/>
              </a:lnSpc>
              <a:spcBef>
                <a:spcPts val="400"/>
              </a:spcBef>
              <a:defRPr sz="2000" b="0">
                <a:solidFill>
                  <a:srgbClr val="FFFFFF"/>
                </a:solidFill>
              </a:defRPr>
            </a:lvl4pPr>
            <a:lvl5pPr marL="0" indent="1828800">
              <a:lnSpc>
                <a:spcPts val="3200"/>
              </a:lnSpc>
              <a:spcBef>
                <a:spcPts val="400"/>
              </a:spcBef>
              <a:buSzTx/>
              <a:buNone/>
              <a:defRPr sz="2000" b="0">
                <a:solidFill>
                  <a:srgbClr val="FFFFFF"/>
                </a:solidFill>
              </a:defRPr>
            </a:lvl5pPr>
          </a:lstStyle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55" name="Bild"/>
          <p:cNvSpPr>
            <a:spLocks noGrp="1"/>
          </p:cNvSpPr>
          <p:nvPr>
            <p:ph type="pic" idx="13"/>
          </p:nvPr>
        </p:nvSpPr>
        <p:spPr>
          <a:xfrm>
            <a:off x="314325" y="2655093"/>
            <a:ext cx="8829675" cy="389017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56" name="Foliennumm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</p:spPr>
        <p:txBody>
          <a:bodyPr lIns="45719" tIns="45719" rIns="45719" bIns="45719" anchor="ctr"/>
          <a:lstStyle>
            <a:lvl1pPr>
              <a:defRPr sz="12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rPr/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elmaster größerer Titelraum und Sieg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FAU_Logo_Tech_englisch_DinA4_RGB.emf" descr="FAU_Logo_Tech_englisch_DinA4_RGB.em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34309" y="253834"/>
            <a:ext cx="2270338" cy="593890"/>
          </a:xfrm>
          <a:prstGeom prst="rect">
            <a:avLst/>
          </a:prstGeom>
          <a:ln w="12700">
            <a:miter lim="400000"/>
          </a:ln>
        </p:spPr>
      </p:pic>
      <p:sp>
        <p:nvSpPr>
          <p:cNvPr id="64" name="Rechteck"/>
          <p:cNvSpPr/>
          <p:nvPr/>
        </p:nvSpPr>
        <p:spPr>
          <a:xfrm>
            <a:off x="-1" y="1325003"/>
            <a:ext cx="252002" cy="1289611"/>
          </a:xfrm>
          <a:prstGeom prst="rect">
            <a:avLst/>
          </a:prstGeom>
          <a:solidFill>
            <a:srgbClr val="98A4AE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5" name="Rechteck"/>
          <p:cNvSpPr/>
          <p:nvPr/>
        </p:nvSpPr>
        <p:spPr>
          <a:xfrm>
            <a:off x="-1" y="2650330"/>
            <a:ext cx="252002" cy="1288801"/>
          </a:xfrm>
          <a:prstGeom prst="rect">
            <a:avLst/>
          </a:prstGeom>
          <a:solidFill>
            <a:srgbClr val="003865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6" name="Rechteck"/>
          <p:cNvSpPr/>
          <p:nvPr/>
        </p:nvSpPr>
        <p:spPr>
          <a:xfrm>
            <a:off x="304799" y="1326627"/>
            <a:ext cx="8839201" cy="2609580"/>
          </a:xfrm>
          <a:prstGeom prst="rect">
            <a:avLst/>
          </a:prstGeom>
          <a:solidFill>
            <a:srgbClr val="98A4AE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7" name="Rechteck"/>
          <p:cNvSpPr/>
          <p:nvPr/>
        </p:nvSpPr>
        <p:spPr>
          <a:xfrm>
            <a:off x="305998" y="3981450"/>
            <a:ext cx="8838002" cy="2563812"/>
          </a:xfrm>
          <a:prstGeom prst="rect">
            <a:avLst/>
          </a:prstGeom>
          <a:solidFill>
            <a:srgbClr val="98A4AE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8" name="Titeltext"/>
          <p:cNvSpPr txBox="1">
            <a:spLocks noGrp="1"/>
          </p:cNvSpPr>
          <p:nvPr>
            <p:ph type="title"/>
          </p:nvPr>
        </p:nvSpPr>
        <p:spPr>
          <a:xfrm>
            <a:off x="396000" y="1397002"/>
            <a:ext cx="8568001" cy="1173204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>
              <a:defRPr sz="2800"/>
            </a:lvl1pPr>
          </a:lstStyle>
          <a:p>
            <a:r>
              <a:t>Titeltext</a:t>
            </a:r>
          </a:p>
        </p:txBody>
      </p:sp>
      <p:sp>
        <p:nvSpPr>
          <p:cNvPr id="69" name="Textebene 1…"/>
          <p:cNvSpPr txBox="1">
            <a:spLocks noGrp="1"/>
          </p:cNvSpPr>
          <p:nvPr>
            <p:ph type="body" sz="quarter" idx="1"/>
          </p:nvPr>
        </p:nvSpPr>
        <p:spPr>
          <a:xfrm>
            <a:off x="396000" y="2670270"/>
            <a:ext cx="8568001" cy="112737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200"/>
              </a:lnSpc>
              <a:spcBef>
                <a:spcPts val="400"/>
              </a:spcBef>
              <a:buSzTx/>
              <a:buNone/>
              <a:defRPr sz="2000" b="0">
                <a:solidFill>
                  <a:srgbClr val="FFFFFF"/>
                </a:solidFill>
              </a:defRPr>
            </a:lvl1pPr>
            <a:lvl2pPr indent="457200">
              <a:lnSpc>
                <a:spcPts val="3200"/>
              </a:lnSpc>
              <a:spcBef>
                <a:spcPts val="400"/>
              </a:spcBef>
              <a:defRPr sz="2000" b="0">
                <a:solidFill>
                  <a:srgbClr val="FFFFFF"/>
                </a:solidFill>
              </a:defRPr>
            </a:lvl2pPr>
            <a:lvl3pPr indent="914400">
              <a:lnSpc>
                <a:spcPts val="3200"/>
              </a:lnSpc>
              <a:spcBef>
                <a:spcPts val="400"/>
              </a:spcBef>
              <a:defRPr sz="2000" b="0">
                <a:solidFill>
                  <a:srgbClr val="FFFFFF"/>
                </a:solidFill>
              </a:defRPr>
            </a:lvl3pPr>
            <a:lvl4pPr>
              <a:lnSpc>
                <a:spcPts val="3200"/>
              </a:lnSpc>
              <a:spcBef>
                <a:spcPts val="400"/>
              </a:spcBef>
              <a:defRPr sz="2000" b="0">
                <a:solidFill>
                  <a:srgbClr val="FFFFFF"/>
                </a:solidFill>
              </a:defRPr>
            </a:lvl4pPr>
            <a:lvl5pPr marL="0" indent="1828800">
              <a:lnSpc>
                <a:spcPts val="3200"/>
              </a:lnSpc>
              <a:spcBef>
                <a:spcPts val="400"/>
              </a:spcBef>
              <a:buSzTx/>
              <a:buNone/>
              <a:defRPr sz="2000" b="0">
                <a:solidFill>
                  <a:srgbClr val="FFFFFF"/>
                </a:solidFill>
              </a:defRPr>
            </a:lvl5pPr>
          </a:lstStyle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pic>
        <p:nvPicPr>
          <p:cNvPr id="70" name="FAU-Siegel" descr="FAU-Siegel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266974" y="4637902"/>
            <a:ext cx="1877027" cy="1907361"/>
          </a:xfrm>
          <a:prstGeom prst="rect">
            <a:avLst/>
          </a:prstGeom>
          <a:ln w="12700">
            <a:miter lim="400000"/>
          </a:ln>
        </p:spPr>
      </p:pic>
      <p:pic>
        <p:nvPicPr>
          <p:cNvPr id="71" name="image2.jpeg" descr="image2.jpe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406119" y="254169"/>
            <a:ext cx="593220" cy="593220"/>
          </a:xfrm>
          <a:prstGeom prst="rect">
            <a:avLst/>
          </a:prstGeom>
          <a:ln w="12700">
            <a:miter lim="400000"/>
          </a:ln>
        </p:spPr>
      </p:pic>
      <p:sp>
        <p:nvSpPr>
          <p:cNvPr id="72" name="Foliennumm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</p:spPr>
        <p:txBody>
          <a:bodyPr lIns="45719" tIns="45719" rIns="45719" bIns="45719" anchor="ctr"/>
          <a:lstStyle>
            <a:lvl1pPr>
              <a:defRPr sz="12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rPr/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Titelmaster eigenes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FAU_Logo_Tech_englisch_DinA4_RGB.emf" descr="FAU_Logo_Tech_englisch_DinA4_RGB.em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34309" y="253834"/>
            <a:ext cx="2270338" cy="593890"/>
          </a:xfrm>
          <a:prstGeom prst="rect">
            <a:avLst/>
          </a:prstGeom>
          <a:ln w="12700">
            <a:miter lim="400000"/>
          </a:ln>
        </p:spPr>
      </p:pic>
      <p:sp>
        <p:nvSpPr>
          <p:cNvPr id="80" name="Rechteck"/>
          <p:cNvSpPr/>
          <p:nvPr/>
        </p:nvSpPr>
        <p:spPr>
          <a:xfrm>
            <a:off x="-1" y="1325003"/>
            <a:ext cx="252002" cy="1289611"/>
          </a:xfrm>
          <a:prstGeom prst="rect">
            <a:avLst/>
          </a:prstGeom>
          <a:solidFill>
            <a:srgbClr val="98A4AE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1" name="Rechteck"/>
          <p:cNvSpPr/>
          <p:nvPr/>
        </p:nvSpPr>
        <p:spPr>
          <a:xfrm>
            <a:off x="-1" y="2650330"/>
            <a:ext cx="252002" cy="1288801"/>
          </a:xfrm>
          <a:prstGeom prst="rect">
            <a:avLst/>
          </a:prstGeom>
          <a:solidFill>
            <a:srgbClr val="003865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2" name="Rechteck"/>
          <p:cNvSpPr/>
          <p:nvPr/>
        </p:nvSpPr>
        <p:spPr>
          <a:xfrm>
            <a:off x="304799" y="1326627"/>
            <a:ext cx="8839201" cy="2609580"/>
          </a:xfrm>
          <a:prstGeom prst="rect">
            <a:avLst/>
          </a:prstGeom>
          <a:solidFill>
            <a:srgbClr val="98A4AE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3" name="Rechteck"/>
          <p:cNvSpPr/>
          <p:nvPr/>
        </p:nvSpPr>
        <p:spPr>
          <a:xfrm>
            <a:off x="309562" y="3981450"/>
            <a:ext cx="8834439" cy="2563812"/>
          </a:xfrm>
          <a:prstGeom prst="rect">
            <a:avLst/>
          </a:prstGeom>
          <a:solidFill>
            <a:srgbClr val="98A4AE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4" name="Titeltext"/>
          <p:cNvSpPr txBox="1">
            <a:spLocks noGrp="1"/>
          </p:cNvSpPr>
          <p:nvPr>
            <p:ph type="title"/>
          </p:nvPr>
        </p:nvSpPr>
        <p:spPr>
          <a:xfrm>
            <a:off x="396000" y="1397002"/>
            <a:ext cx="8568001" cy="1173204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>
              <a:defRPr sz="2800"/>
            </a:lvl1pPr>
          </a:lstStyle>
          <a:p>
            <a:r>
              <a:t>Titeltext</a:t>
            </a:r>
          </a:p>
        </p:txBody>
      </p:sp>
      <p:sp>
        <p:nvSpPr>
          <p:cNvPr id="85" name="Textebene 1…"/>
          <p:cNvSpPr txBox="1">
            <a:spLocks noGrp="1"/>
          </p:cNvSpPr>
          <p:nvPr>
            <p:ph type="body" sz="quarter" idx="1"/>
          </p:nvPr>
        </p:nvSpPr>
        <p:spPr>
          <a:xfrm>
            <a:off x="396000" y="2670270"/>
            <a:ext cx="8568001" cy="112737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200"/>
              </a:lnSpc>
              <a:spcBef>
                <a:spcPts val="400"/>
              </a:spcBef>
              <a:buSzTx/>
              <a:buNone/>
              <a:defRPr sz="2000" b="0">
                <a:solidFill>
                  <a:srgbClr val="FFFFFF"/>
                </a:solidFill>
              </a:defRPr>
            </a:lvl1pPr>
            <a:lvl2pPr indent="457200">
              <a:lnSpc>
                <a:spcPts val="3200"/>
              </a:lnSpc>
              <a:spcBef>
                <a:spcPts val="400"/>
              </a:spcBef>
              <a:defRPr sz="2000" b="0">
                <a:solidFill>
                  <a:srgbClr val="FFFFFF"/>
                </a:solidFill>
              </a:defRPr>
            </a:lvl2pPr>
            <a:lvl3pPr indent="914400">
              <a:lnSpc>
                <a:spcPts val="3200"/>
              </a:lnSpc>
              <a:spcBef>
                <a:spcPts val="400"/>
              </a:spcBef>
              <a:defRPr sz="2000" b="0">
                <a:solidFill>
                  <a:srgbClr val="FFFFFF"/>
                </a:solidFill>
              </a:defRPr>
            </a:lvl3pPr>
            <a:lvl4pPr>
              <a:lnSpc>
                <a:spcPts val="3200"/>
              </a:lnSpc>
              <a:spcBef>
                <a:spcPts val="400"/>
              </a:spcBef>
              <a:defRPr sz="2000" b="0">
                <a:solidFill>
                  <a:srgbClr val="FFFFFF"/>
                </a:solidFill>
              </a:defRPr>
            </a:lvl4pPr>
            <a:lvl5pPr marL="0" indent="1828800">
              <a:lnSpc>
                <a:spcPts val="3200"/>
              </a:lnSpc>
              <a:spcBef>
                <a:spcPts val="400"/>
              </a:spcBef>
              <a:buSzTx/>
              <a:buNone/>
              <a:defRPr sz="2000" b="0">
                <a:solidFill>
                  <a:srgbClr val="FFFFFF"/>
                </a:solidFill>
              </a:defRPr>
            </a:lvl5pPr>
          </a:lstStyle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grpSp>
        <p:nvGrpSpPr>
          <p:cNvPr id="88" name="Gruppieren"/>
          <p:cNvGrpSpPr/>
          <p:nvPr/>
        </p:nvGrpSpPr>
        <p:grpSpPr>
          <a:xfrm>
            <a:off x="7270892" y="5682815"/>
            <a:ext cx="1426483" cy="473076"/>
            <a:chOff x="0" y="0"/>
            <a:chExt cx="1426482" cy="473075"/>
          </a:xfrm>
        </p:grpSpPr>
        <p:sp>
          <p:nvSpPr>
            <p:cNvPr id="86" name="Rechteck"/>
            <p:cNvSpPr/>
            <p:nvPr/>
          </p:nvSpPr>
          <p:spPr>
            <a:xfrm>
              <a:off x="-1" y="0"/>
              <a:ext cx="1426484" cy="473075"/>
            </a:xfrm>
            <a:prstGeom prst="rect">
              <a:avLst/>
            </a:prstGeom>
            <a:solidFill>
              <a:srgbClr val="76859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marL="285750" indent="-285750" algn="ctr"/>
              <a:endParaRPr/>
            </a:p>
          </p:txBody>
        </p:sp>
        <p:sp>
          <p:nvSpPr>
            <p:cNvPr id="87" name="Logo"/>
            <p:cNvSpPr txBox="1"/>
            <p:nvPr/>
          </p:nvSpPr>
          <p:spPr>
            <a:xfrm>
              <a:off x="-1" y="0"/>
              <a:ext cx="1426484" cy="3752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marL="285750" lvl="1" indent="-571500" algn="ctr">
                <a:defRPr sz="2000">
                  <a:solidFill>
                    <a:srgbClr val="FFFFFF"/>
                  </a:solidFill>
                </a:defRPr>
              </a:pPr>
              <a:r>
                <a:t>Logo</a:t>
              </a:r>
            </a:p>
          </p:txBody>
        </p:sp>
      </p:grpSp>
      <p:sp>
        <p:nvSpPr>
          <p:cNvPr id="89" name="Foliennumm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</p:spPr>
        <p:txBody>
          <a:bodyPr lIns="45719" tIns="45719" rIns="45719" bIns="45719" anchor="ctr"/>
          <a:lstStyle>
            <a:lvl1pPr>
              <a:defRPr sz="12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rPr/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elmaster größerer Titelraum und Bild(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FAU_Logo_Tech_englisch_DinA4_RGB.emf" descr="FAU_Logo_Tech_englisch_DinA4_RGB.em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34309" y="253834"/>
            <a:ext cx="2270338" cy="593890"/>
          </a:xfrm>
          <a:prstGeom prst="rect">
            <a:avLst/>
          </a:prstGeom>
          <a:ln w="12700">
            <a:miter lim="400000"/>
          </a:ln>
        </p:spPr>
      </p:pic>
      <p:sp>
        <p:nvSpPr>
          <p:cNvPr id="97" name="Rechteck"/>
          <p:cNvSpPr/>
          <p:nvPr/>
        </p:nvSpPr>
        <p:spPr>
          <a:xfrm>
            <a:off x="-1" y="1325003"/>
            <a:ext cx="252002" cy="1289611"/>
          </a:xfrm>
          <a:prstGeom prst="rect">
            <a:avLst/>
          </a:prstGeom>
          <a:solidFill>
            <a:srgbClr val="98A4AE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8" name="Rechteck"/>
          <p:cNvSpPr/>
          <p:nvPr/>
        </p:nvSpPr>
        <p:spPr>
          <a:xfrm>
            <a:off x="-1" y="2650330"/>
            <a:ext cx="252002" cy="1288801"/>
          </a:xfrm>
          <a:prstGeom prst="rect">
            <a:avLst/>
          </a:prstGeom>
          <a:solidFill>
            <a:srgbClr val="003865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9" name="Rechteck"/>
          <p:cNvSpPr/>
          <p:nvPr/>
        </p:nvSpPr>
        <p:spPr>
          <a:xfrm>
            <a:off x="304799" y="1326627"/>
            <a:ext cx="8839201" cy="2609580"/>
          </a:xfrm>
          <a:prstGeom prst="rect">
            <a:avLst/>
          </a:prstGeom>
          <a:solidFill>
            <a:srgbClr val="98A4AE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0" name="Titeltext"/>
          <p:cNvSpPr txBox="1">
            <a:spLocks noGrp="1"/>
          </p:cNvSpPr>
          <p:nvPr>
            <p:ph type="title"/>
          </p:nvPr>
        </p:nvSpPr>
        <p:spPr>
          <a:xfrm>
            <a:off x="396000" y="1397002"/>
            <a:ext cx="8568001" cy="1173204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>
              <a:defRPr sz="2800"/>
            </a:lvl1pPr>
          </a:lstStyle>
          <a:p>
            <a:r>
              <a:t>Titeltext</a:t>
            </a:r>
          </a:p>
        </p:txBody>
      </p:sp>
      <p:sp>
        <p:nvSpPr>
          <p:cNvPr id="101" name="Textebene 1…"/>
          <p:cNvSpPr txBox="1">
            <a:spLocks noGrp="1"/>
          </p:cNvSpPr>
          <p:nvPr>
            <p:ph type="body" sz="quarter" idx="1"/>
          </p:nvPr>
        </p:nvSpPr>
        <p:spPr>
          <a:xfrm>
            <a:off x="396000" y="2670270"/>
            <a:ext cx="8568001" cy="112737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200"/>
              </a:lnSpc>
              <a:spcBef>
                <a:spcPts val="400"/>
              </a:spcBef>
              <a:buSzTx/>
              <a:buNone/>
              <a:defRPr sz="2000" b="0">
                <a:solidFill>
                  <a:srgbClr val="FFFFFF"/>
                </a:solidFill>
              </a:defRPr>
            </a:lvl1pPr>
            <a:lvl2pPr indent="457200">
              <a:lnSpc>
                <a:spcPts val="3200"/>
              </a:lnSpc>
              <a:spcBef>
                <a:spcPts val="400"/>
              </a:spcBef>
              <a:defRPr sz="2000" b="0">
                <a:solidFill>
                  <a:srgbClr val="FFFFFF"/>
                </a:solidFill>
              </a:defRPr>
            </a:lvl2pPr>
            <a:lvl3pPr indent="914400">
              <a:lnSpc>
                <a:spcPts val="3200"/>
              </a:lnSpc>
              <a:spcBef>
                <a:spcPts val="400"/>
              </a:spcBef>
              <a:defRPr sz="2000" b="0">
                <a:solidFill>
                  <a:srgbClr val="FFFFFF"/>
                </a:solidFill>
              </a:defRPr>
            </a:lvl3pPr>
            <a:lvl4pPr>
              <a:lnSpc>
                <a:spcPts val="3200"/>
              </a:lnSpc>
              <a:spcBef>
                <a:spcPts val="400"/>
              </a:spcBef>
              <a:defRPr sz="2000" b="0">
                <a:solidFill>
                  <a:srgbClr val="FFFFFF"/>
                </a:solidFill>
              </a:defRPr>
            </a:lvl4pPr>
            <a:lvl5pPr marL="0" indent="1828800">
              <a:lnSpc>
                <a:spcPts val="3200"/>
              </a:lnSpc>
              <a:spcBef>
                <a:spcPts val="400"/>
              </a:spcBef>
              <a:buSzTx/>
              <a:buNone/>
              <a:defRPr sz="2000" b="0">
                <a:solidFill>
                  <a:srgbClr val="FFFFFF"/>
                </a:solidFill>
              </a:defRPr>
            </a:lvl5pPr>
          </a:lstStyle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102" name="Bild"/>
          <p:cNvSpPr>
            <a:spLocks noGrp="1"/>
          </p:cNvSpPr>
          <p:nvPr>
            <p:ph type="pic" sz="half" idx="13"/>
          </p:nvPr>
        </p:nvSpPr>
        <p:spPr>
          <a:xfrm>
            <a:off x="305999" y="3978275"/>
            <a:ext cx="8838002" cy="256698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03" name="Foliennumm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</p:spPr>
        <p:txBody>
          <a:bodyPr lIns="45719" tIns="45719" rIns="45719" bIns="45719" anchor="ctr"/>
          <a:lstStyle>
            <a:lvl1pPr>
              <a:defRPr sz="12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rPr/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elmaster großer Titelrau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FAU_Logo_Tech_englisch_DinA4_RGB.emf" descr="FAU_Logo_Tech_englisch_DinA4_RGB.em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34309" y="253834"/>
            <a:ext cx="2270338" cy="593890"/>
          </a:xfrm>
          <a:prstGeom prst="rect">
            <a:avLst/>
          </a:prstGeom>
          <a:ln w="12700">
            <a:miter lim="400000"/>
          </a:ln>
        </p:spPr>
      </p:pic>
      <p:sp>
        <p:nvSpPr>
          <p:cNvPr id="111" name="Rechteck"/>
          <p:cNvSpPr/>
          <p:nvPr/>
        </p:nvSpPr>
        <p:spPr>
          <a:xfrm>
            <a:off x="-1" y="1325003"/>
            <a:ext cx="252002" cy="1289611"/>
          </a:xfrm>
          <a:prstGeom prst="rect">
            <a:avLst/>
          </a:prstGeom>
          <a:solidFill>
            <a:srgbClr val="98A4AE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2" name="Rechteck"/>
          <p:cNvSpPr/>
          <p:nvPr/>
        </p:nvSpPr>
        <p:spPr>
          <a:xfrm>
            <a:off x="-1" y="2650330"/>
            <a:ext cx="252002" cy="1288801"/>
          </a:xfrm>
          <a:prstGeom prst="rect">
            <a:avLst/>
          </a:prstGeom>
          <a:solidFill>
            <a:srgbClr val="003865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3" name="Rechteck"/>
          <p:cNvSpPr/>
          <p:nvPr/>
        </p:nvSpPr>
        <p:spPr>
          <a:xfrm>
            <a:off x="304799" y="1326626"/>
            <a:ext cx="8839201" cy="5218636"/>
          </a:xfrm>
          <a:prstGeom prst="rect">
            <a:avLst/>
          </a:prstGeom>
          <a:solidFill>
            <a:srgbClr val="98A4AE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4" name="Titeltext"/>
          <p:cNvSpPr txBox="1">
            <a:spLocks noGrp="1"/>
          </p:cNvSpPr>
          <p:nvPr>
            <p:ph type="title"/>
          </p:nvPr>
        </p:nvSpPr>
        <p:spPr>
          <a:xfrm>
            <a:off x="396000" y="1397002"/>
            <a:ext cx="8568001" cy="233474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>
              <a:defRPr sz="2800"/>
            </a:lvl1pPr>
          </a:lstStyle>
          <a:p>
            <a:r>
              <a:t>Titeltext</a:t>
            </a:r>
          </a:p>
        </p:txBody>
      </p:sp>
      <p:sp>
        <p:nvSpPr>
          <p:cNvPr id="115" name="Textebene 1…"/>
          <p:cNvSpPr txBox="1">
            <a:spLocks noGrp="1"/>
          </p:cNvSpPr>
          <p:nvPr>
            <p:ph type="body" sz="half" idx="1"/>
          </p:nvPr>
        </p:nvSpPr>
        <p:spPr>
          <a:xfrm>
            <a:off x="396000" y="3815329"/>
            <a:ext cx="8568001" cy="259370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200"/>
              </a:lnSpc>
              <a:spcBef>
                <a:spcPts val="400"/>
              </a:spcBef>
              <a:buSzTx/>
              <a:buNone/>
              <a:defRPr sz="2000" b="0">
                <a:solidFill>
                  <a:srgbClr val="FFFFFF"/>
                </a:solidFill>
              </a:defRPr>
            </a:lvl1pPr>
            <a:lvl2pPr indent="457200">
              <a:lnSpc>
                <a:spcPts val="3200"/>
              </a:lnSpc>
              <a:spcBef>
                <a:spcPts val="400"/>
              </a:spcBef>
              <a:defRPr sz="2000" b="0">
                <a:solidFill>
                  <a:srgbClr val="FFFFFF"/>
                </a:solidFill>
              </a:defRPr>
            </a:lvl2pPr>
            <a:lvl3pPr indent="914400">
              <a:lnSpc>
                <a:spcPts val="3200"/>
              </a:lnSpc>
              <a:spcBef>
                <a:spcPts val="400"/>
              </a:spcBef>
              <a:defRPr sz="2000" b="0">
                <a:solidFill>
                  <a:srgbClr val="FFFFFF"/>
                </a:solidFill>
              </a:defRPr>
            </a:lvl3pPr>
            <a:lvl4pPr>
              <a:lnSpc>
                <a:spcPts val="3200"/>
              </a:lnSpc>
              <a:spcBef>
                <a:spcPts val="400"/>
              </a:spcBef>
              <a:defRPr sz="2000" b="0">
                <a:solidFill>
                  <a:srgbClr val="FFFFFF"/>
                </a:solidFill>
              </a:defRPr>
            </a:lvl4pPr>
            <a:lvl5pPr marL="0" indent="1828800">
              <a:lnSpc>
                <a:spcPts val="3200"/>
              </a:lnSpc>
              <a:spcBef>
                <a:spcPts val="400"/>
              </a:spcBef>
              <a:buSzTx/>
              <a:buNone/>
              <a:defRPr sz="2000" b="0">
                <a:solidFill>
                  <a:srgbClr val="FFFFFF"/>
                </a:solidFill>
              </a:defRPr>
            </a:lvl5pPr>
          </a:lstStyle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116" name="Foliennumm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</p:spPr>
        <p:txBody>
          <a:bodyPr lIns="45719" tIns="45719" rIns="45719" bIns="45719" anchor="ctr"/>
          <a:lstStyle>
            <a:lvl1pPr>
              <a:defRPr sz="12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rPr/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Inhaltsse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Textebene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124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Inhaltsseite mit eigenem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FAU_Logo_Tech_englisch_DinA4_RGB.emf" descr="FAU_Logo_Tech_englisch_DinA4_RGB.em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28807" y="123207"/>
            <a:ext cx="1483179" cy="387980"/>
          </a:xfrm>
          <a:prstGeom prst="rect">
            <a:avLst/>
          </a:prstGeom>
          <a:ln w="12700">
            <a:miter lim="400000"/>
          </a:ln>
        </p:spPr>
      </p:pic>
      <p:sp>
        <p:nvSpPr>
          <p:cNvPr id="132" name="Rechteck"/>
          <p:cNvSpPr/>
          <p:nvPr/>
        </p:nvSpPr>
        <p:spPr>
          <a:xfrm>
            <a:off x="1" y="1985667"/>
            <a:ext cx="261936" cy="643234"/>
          </a:xfrm>
          <a:prstGeom prst="rect">
            <a:avLst/>
          </a:prstGeom>
          <a:solidFill>
            <a:srgbClr val="003865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3" name="Rechteck"/>
          <p:cNvSpPr/>
          <p:nvPr/>
        </p:nvSpPr>
        <p:spPr>
          <a:xfrm>
            <a:off x="1" y="1316535"/>
            <a:ext cx="264318" cy="643233"/>
          </a:xfrm>
          <a:prstGeom prst="rect">
            <a:avLst/>
          </a:prstGeom>
          <a:solidFill>
            <a:srgbClr val="98A4AE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4" name="Linie"/>
          <p:cNvSpPr/>
          <p:nvPr/>
        </p:nvSpPr>
        <p:spPr>
          <a:xfrm>
            <a:off x="295265" y="657389"/>
            <a:ext cx="8846522" cy="59243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0"/>
                </a:lnTo>
                <a:lnTo>
                  <a:pt x="0" y="21600"/>
                </a:lnTo>
                <a:lnTo>
                  <a:pt x="20468" y="21600"/>
                </a:lnTo>
              </a:path>
            </a:pathLst>
          </a:custGeom>
          <a:ln>
            <a:solidFill>
              <a:srgbClr val="003865"/>
            </a:solidFill>
          </a:ln>
        </p:spPr>
        <p:txBody>
          <a:bodyPr lIns="45719" rIns="45719" anchor="ctr"/>
          <a:lstStyle/>
          <a:p>
            <a:pPr algn="ctr"/>
            <a:endParaRPr/>
          </a:p>
        </p:txBody>
      </p:sp>
      <p:sp>
        <p:nvSpPr>
          <p:cNvPr id="135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‹Nr.›</a:t>
            </a:fld>
            <a:endParaRPr/>
          </a:p>
        </p:txBody>
      </p:sp>
      <p:grpSp>
        <p:nvGrpSpPr>
          <p:cNvPr id="138" name="Gruppieren"/>
          <p:cNvGrpSpPr/>
          <p:nvPr/>
        </p:nvGrpSpPr>
        <p:grpSpPr>
          <a:xfrm>
            <a:off x="7270892" y="5682815"/>
            <a:ext cx="1426483" cy="473076"/>
            <a:chOff x="0" y="0"/>
            <a:chExt cx="1426482" cy="473075"/>
          </a:xfrm>
        </p:grpSpPr>
        <p:sp>
          <p:nvSpPr>
            <p:cNvPr id="136" name="Rechteck"/>
            <p:cNvSpPr/>
            <p:nvPr/>
          </p:nvSpPr>
          <p:spPr>
            <a:xfrm>
              <a:off x="-1" y="0"/>
              <a:ext cx="1426484" cy="473075"/>
            </a:xfrm>
            <a:prstGeom prst="rect">
              <a:avLst/>
            </a:prstGeom>
            <a:solidFill>
              <a:srgbClr val="76859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marL="285750" indent="-285750" algn="ctr"/>
              <a:endParaRPr/>
            </a:p>
          </p:txBody>
        </p:sp>
        <p:sp>
          <p:nvSpPr>
            <p:cNvPr id="137" name="Logo"/>
            <p:cNvSpPr txBox="1"/>
            <p:nvPr/>
          </p:nvSpPr>
          <p:spPr>
            <a:xfrm>
              <a:off x="-1" y="0"/>
              <a:ext cx="1426484" cy="3752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marL="285750" lvl="1" indent="-571500" algn="ctr">
                <a:defRPr sz="2000">
                  <a:solidFill>
                    <a:srgbClr val="FFFFFF"/>
                  </a:solidFill>
                </a:defRPr>
              </a:pPr>
              <a:r>
                <a:t>Logo</a:t>
              </a:r>
            </a:p>
          </p:txBody>
        </p:sp>
      </p:grpSp>
      <p:sp>
        <p:nvSpPr>
          <p:cNvPr id="139" name="Textebene 1…"/>
          <p:cNvSpPr txBox="1">
            <a:spLocks noGrp="1"/>
          </p:cNvSpPr>
          <p:nvPr>
            <p:ph type="body" idx="1"/>
          </p:nvPr>
        </p:nvSpPr>
        <p:spPr>
          <a:xfrm>
            <a:off x="561599" y="849599"/>
            <a:ext cx="8341201" cy="5572802"/>
          </a:xfrm>
          <a:prstGeom prst="rect">
            <a:avLst/>
          </a:prstGeom>
        </p:spPr>
        <p:txBody>
          <a:bodyPr/>
          <a:lstStyle>
            <a:lvl5pPr marL="0" indent="1828800">
              <a:buSzTx/>
              <a:buNone/>
            </a:lvl5pPr>
          </a:lstStyle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AU_Logo_Tech_englisch_DinA4_RGB.emf" descr="FAU_Logo_Tech_englisch_DinA4_RGB.emf"/>
          <p:cNvPicPr>
            <a:picLocks noChangeAspect="1"/>
          </p:cNvPicPr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7328807" y="123207"/>
            <a:ext cx="1483179" cy="387980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Rechteck"/>
          <p:cNvSpPr/>
          <p:nvPr/>
        </p:nvSpPr>
        <p:spPr>
          <a:xfrm>
            <a:off x="1" y="1985667"/>
            <a:ext cx="261936" cy="643234"/>
          </a:xfrm>
          <a:prstGeom prst="rect">
            <a:avLst/>
          </a:prstGeom>
          <a:solidFill>
            <a:srgbClr val="003865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" name="Rechteck"/>
          <p:cNvSpPr/>
          <p:nvPr/>
        </p:nvSpPr>
        <p:spPr>
          <a:xfrm>
            <a:off x="1" y="1316535"/>
            <a:ext cx="264318" cy="643233"/>
          </a:xfrm>
          <a:prstGeom prst="rect">
            <a:avLst/>
          </a:prstGeom>
          <a:solidFill>
            <a:srgbClr val="98A4AE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" name="Linie"/>
          <p:cNvSpPr/>
          <p:nvPr/>
        </p:nvSpPr>
        <p:spPr>
          <a:xfrm>
            <a:off x="295265" y="657389"/>
            <a:ext cx="8846522" cy="59243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0"/>
                </a:lnTo>
                <a:lnTo>
                  <a:pt x="0" y="21600"/>
                </a:lnTo>
                <a:lnTo>
                  <a:pt x="20468" y="21600"/>
                </a:lnTo>
              </a:path>
            </a:pathLst>
          </a:custGeom>
          <a:ln>
            <a:solidFill>
              <a:srgbClr val="003865"/>
            </a:solidFill>
          </a:ln>
        </p:spPr>
        <p:txBody>
          <a:bodyPr lIns="45719" rIns="45719" anchor="ctr"/>
          <a:lstStyle/>
          <a:p>
            <a:pPr algn="ctr"/>
            <a:endParaRPr/>
          </a:p>
        </p:txBody>
      </p:sp>
      <p:sp>
        <p:nvSpPr>
          <p:cNvPr id="6" name="Textebene 1…"/>
          <p:cNvSpPr txBox="1">
            <a:spLocks noGrp="1"/>
          </p:cNvSpPr>
          <p:nvPr>
            <p:ph type="body" idx="1"/>
          </p:nvPr>
        </p:nvSpPr>
        <p:spPr>
          <a:xfrm>
            <a:off x="560172" y="848497"/>
            <a:ext cx="8340389" cy="5571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/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7" name="Foliennummer"/>
          <p:cNvSpPr txBox="1">
            <a:spLocks noGrp="1"/>
          </p:cNvSpPr>
          <p:nvPr>
            <p:ph type="sldNum" sz="quarter" idx="2"/>
          </p:nvPr>
        </p:nvSpPr>
        <p:spPr>
          <a:xfrm>
            <a:off x="8807418" y="6627600"/>
            <a:ext cx="139838" cy="12700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>
            <a:lvl1pPr algn="r">
              <a:defRPr sz="900">
                <a:solidFill>
                  <a:srgbClr val="003865"/>
                </a:solidFill>
              </a:defRPr>
            </a:lvl1pPr>
          </a:lstStyle>
          <a:p>
            <a:fld id="{86CB4B4D-7CA3-9044-876B-883B54F8677D}" type="slidenum">
              <a:rPr/>
              <a:t>‹Nr.›</a:t>
            </a:fld>
            <a:endParaRPr/>
          </a:p>
        </p:txBody>
      </p:sp>
      <p:pic>
        <p:nvPicPr>
          <p:cNvPr id="8" name="image2.jpeg" descr="image2.jpeg"/>
          <p:cNvPicPr>
            <a:picLocks noChangeAspect="1"/>
          </p:cNvPicPr>
          <p:nvPr/>
        </p:nvPicPr>
        <p:blipFill>
          <a:blip r:embed="rId15">
            <a:extLst/>
          </a:blip>
          <a:stretch>
            <a:fillRect/>
          </a:stretch>
        </p:blipFill>
        <p:spPr>
          <a:xfrm>
            <a:off x="6730193" y="121112"/>
            <a:ext cx="392169" cy="392169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16. Okt. 2017  |  Towards Learning of Inverse Problems   |   Lehrstuhl für Mustererkennung (Informatik 5)"/>
          <p:cNvSpPr txBox="1"/>
          <p:nvPr/>
        </p:nvSpPr>
        <p:spPr>
          <a:xfrm>
            <a:off x="842942" y="6587083"/>
            <a:ext cx="7132320" cy="2330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6799" tIns="46799" rIns="46799" bIns="46799">
            <a:spAutoFit/>
          </a:bodyPr>
          <a:lstStyle>
            <a:lvl1pPr>
              <a:tabLst>
                <a:tab pos="457200" algn="l"/>
                <a:tab pos="914400" algn="l"/>
                <a:tab pos="1358900" algn="l"/>
                <a:tab pos="1828800" algn="l"/>
                <a:tab pos="2273300" algn="l"/>
                <a:tab pos="2730500" algn="l"/>
                <a:tab pos="3200400" algn="l"/>
                <a:tab pos="3657600" algn="l"/>
                <a:tab pos="4102100" algn="l"/>
                <a:tab pos="4559300" algn="l"/>
                <a:tab pos="5029200" algn="l"/>
                <a:tab pos="5473700" algn="l"/>
                <a:tab pos="5943600" algn="l"/>
                <a:tab pos="6388100" algn="l"/>
                <a:tab pos="6858000" algn="l"/>
                <a:tab pos="7315200" algn="l"/>
                <a:tab pos="7759700" algn="l"/>
                <a:tab pos="8216900" algn="l"/>
                <a:tab pos="8686800" algn="l"/>
                <a:tab pos="9131300" algn="l"/>
              </a:tabLst>
              <a:defRPr sz="900">
                <a:solidFill>
                  <a:srgbClr val="969696"/>
                </a:solidFill>
              </a:defRPr>
            </a:lvl1pPr>
          </a:lstStyle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57200" algn="l"/>
                <a:tab pos="914400" algn="l"/>
                <a:tab pos="1358900" algn="l"/>
                <a:tab pos="1828800" algn="l"/>
                <a:tab pos="2273300" algn="l"/>
                <a:tab pos="2730500" algn="l"/>
                <a:tab pos="3200400" algn="l"/>
                <a:tab pos="3657600" algn="l"/>
                <a:tab pos="4102100" algn="l"/>
                <a:tab pos="4559300" algn="l"/>
                <a:tab pos="5029200" algn="l"/>
                <a:tab pos="5473700" algn="l"/>
                <a:tab pos="5943600" algn="l"/>
                <a:tab pos="6388100" algn="l"/>
                <a:tab pos="6858000" algn="l"/>
                <a:tab pos="7315200" algn="l"/>
                <a:tab pos="7759700" algn="l"/>
                <a:tab pos="8216900" algn="l"/>
                <a:tab pos="8686800" algn="l"/>
                <a:tab pos="9131300" algn="l"/>
              </a:tabLst>
              <a:defRPr/>
            </a:pPr>
            <a:r>
              <a:rPr lang="de-DE"/>
              <a:t>27</a:t>
            </a:r>
            <a:r>
              <a:t>. </a:t>
            </a:r>
            <a:r>
              <a:rPr lang="de-DE"/>
              <a:t>Mar</a:t>
            </a:r>
            <a:r>
              <a:t>. 201</a:t>
            </a:r>
            <a:r>
              <a:rPr lang="de-DE"/>
              <a:t>8</a:t>
            </a:r>
            <a:r>
              <a:t>  |  </a:t>
            </a:r>
            <a:r>
              <a:rPr lang="de-DE" sz="900" err="1"/>
              <a:t>Towards</a:t>
            </a:r>
            <a:r>
              <a:rPr lang="de-DE" sz="900"/>
              <a:t> Learning </a:t>
            </a:r>
            <a:r>
              <a:rPr lang="de-DE" sz="900" err="1"/>
              <a:t>of</a:t>
            </a:r>
            <a:r>
              <a:rPr lang="de-DE" sz="900"/>
              <a:t> </a:t>
            </a:r>
            <a:r>
              <a:rPr lang="de-DE" sz="900" err="1"/>
              <a:t>Efficient</a:t>
            </a:r>
            <a:r>
              <a:rPr lang="de-DE" sz="900"/>
              <a:t> Solutions </a:t>
            </a:r>
            <a:r>
              <a:rPr lang="de-DE" sz="900" err="1"/>
              <a:t>for</a:t>
            </a:r>
            <a:r>
              <a:rPr lang="de-DE" sz="900"/>
              <a:t> Image </a:t>
            </a:r>
            <a:r>
              <a:rPr lang="de-DE" sz="900" err="1"/>
              <a:t>Reconstruction</a:t>
            </a:r>
            <a:r>
              <a:t>   |   </a:t>
            </a:r>
            <a:r>
              <a:rPr err="1"/>
              <a:t>Lehrstuhl</a:t>
            </a:r>
            <a:r>
              <a:t> </a:t>
            </a:r>
            <a:r>
              <a:rPr err="1"/>
              <a:t>für</a:t>
            </a:r>
            <a:r>
              <a:t> </a:t>
            </a:r>
            <a:r>
              <a:rPr err="1"/>
              <a:t>Mustererkennung</a:t>
            </a:r>
            <a:r>
              <a:t> (</a:t>
            </a:r>
            <a:r>
              <a:rPr err="1"/>
              <a:t>Informatik</a:t>
            </a:r>
            <a:r>
              <a:t> 5)   </a:t>
            </a:r>
          </a:p>
        </p:txBody>
      </p:sp>
      <p:sp>
        <p:nvSpPr>
          <p:cNvPr id="10" name="Titeltext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r>
              <a:t>Titeltext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l" defTabSz="914400" rtl="0" latinLnBrk="0">
        <a:lnSpc>
          <a:spcPts val="32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1" i="0" u="none" strike="noStrike" cap="none" spc="0" baseline="0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1pPr>
      <a:lvl2pPr marL="0" marR="0" indent="0" algn="l" defTabSz="914400" rtl="0" latinLnBrk="0">
        <a:lnSpc>
          <a:spcPts val="32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1" i="0" u="none" strike="noStrike" cap="none" spc="0" baseline="0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2pPr>
      <a:lvl3pPr marL="0" marR="0" indent="0" algn="l" defTabSz="914400" rtl="0" latinLnBrk="0">
        <a:lnSpc>
          <a:spcPts val="32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1" i="0" u="none" strike="noStrike" cap="none" spc="0" baseline="0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3pPr>
      <a:lvl4pPr marL="0" marR="0" indent="0" algn="l" defTabSz="914400" rtl="0" latinLnBrk="0">
        <a:lnSpc>
          <a:spcPts val="32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1" i="0" u="none" strike="noStrike" cap="none" spc="0" baseline="0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4pPr>
      <a:lvl5pPr marL="0" marR="0" indent="0" algn="l" defTabSz="914400" rtl="0" latinLnBrk="0">
        <a:lnSpc>
          <a:spcPts val="32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1" i="0" u="none" strike="noStrike" cap="none" spc="0" baseline="0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5pPr>
      <a:lvl6pPr marL="0" marR="0" indent="0" algn="l" defTabSz="914400" rtl="0" latinLnBrk="0">
        <a:lnSpc>
          <a:spcPts val="32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1" i="0" u="none" strike="noStrike" cap="none" spc="0" baseline="0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6pPr>
      <a:lvl7pPr marL="0" marR="0" indent="0" algn="l" defTabSz="914400" rtl="0" latinLnBrk="0">
        <a:lnSpc>
          <a:spcPts val="32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1" i="0" u="none" strike="noStrike" cap="none" spc="0" baseline="0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7pPr>
      <a:lvl8pPr marL="0" marR="0" indent="0" algn="l" defTabSz="914400" rtl="0" latinLnBrk="0">
        <a:lnSpc>
          <a:spcPts val="32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1" i="0" u="none" strike="noStrike" cap="none" spc="0" baseline="0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8pPr>
      <a:lvl9pPr marL="0" marR="0" indent="0" algn="l" defTabSz="914400" rtl="0" latinLnBrk="0">
        <a:lnSpc>
          <a:spcPts val="32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1" i="0" u="none" strike="noStrike" cap="none" spc="0" baseline="0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9pPr>
    </p:titleStyle>
    <p:bodyStyle>
      <a:lvl1pPr marL="539999" marR="0" indent="-53999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Tx/>
        <a:buAutoNum type="arabicPeriod"/>
        <a:tabLst/>
        <a:defRPr sz="3200" b="1" i="0" u="none" strike="noStrike" cap="none" spc="0" baseline="0">
          <a:ln>
            <a:noFill/>
          </a:ln>
          <a:solidFill>
            <a:srgbClr val="003865"/>
          </a:solidFill>
          <a:uFillTx/>
          <a:latin typeface="Arial"/>
          <a:ea typeface="Arial"/>
          <a:cs typeface="Arial"/>
          <a:sym typeface="Arial"/>
        </a:defRPr>
      </a:lvl1pPr>
      <a:lvl2pPr marL="0" marR="0" indent="53999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Tx/>
        <a:buFontTx/>
        <a:buNone/>
        <a:tabLst/>
        <a:defRPr sz="3200" b="1" i="0" u="none" strike="noStrike" cap="none" spc="0" baseline="0">
          <a:ln>
            <a:noFill/>
          </a:ln>
          <a:solidFill>
            <a:srgbClr val="003865"/>
          </a:solidFill>
          <a:uFillTx/>
          <a:latin typeface="Arial"/>
          <a:ea typeface="Arial"/>
          <a:cs typeface="Arial"/>
          <a:sym typeface="Arial"/>
        </a:defRPr>
      </a:lvl2pPr>
      <a:lvl3pPr marL="0" marR="0" indent="107999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Tx/>
        <a:buFontTx/>
        <a:buNone/>
        <a:tabLst/>
        <a:defRPr sz="3200" b="1" i="0" u="none" strike="noStrike" cap="none" spc="0" baseline="0">
          <a:ln>
            <a:noFill/>
          </a:ln>
          <a:solidFill>
            <a:srgbClr val="003865"/>
          </a:solidFill>
          <a:uFillTx/>
          <a:latin typeface="Arial"/>
          <a:ea typeface="Arial"/>
          <a:cs typeface="Arial"/>
          <a:sym typeface="Arial"/>
        </a:defRPr>
      </a:lvl3pPr>
      <a:lvl4pPr marL="0" marR="0" indent="13716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Tx/>
        <a:buFontTx/>
        <a:buNone/>
        <a:tabLst/>
        <a:defRPr sz="3200" b="1" i="0" u="none" strike="noStrike" cap="none" spc="0" baseline="0">
          <a:ln>
            <a:noFill/>
          </a:ln>
          <a:solidFill>
            <a:srgbClr val="003865"/>
          </a:solidFill>
          <a:uFillTx/>
          <a:latin typeface="Arial"/>
          <a:ea typeface="Arial"/>
          <a:cs typeface="Arial"/>
          <a:sym typeface="Arial"/>
        </a:defRPr>
      </a:lvl4pPr>
      <a:lvl5pPr marL="21945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Tx/>
        <a:buChar char="»"/>
        <a:tabLst/>
        <a:defRPr sz="3200" b="1" i="0" u="none" strike="noStrike" cap="none" spc="0" baseline="0">
          <a:ln>
            <a:noFill/>
          </a:ln>
          <a:solidFill>
            <a:srgbClr val="003865"/>
          </a:solidFill>
          <a:uFillTx/>
          <a:latin typeface="Arial"/>
          <a:ea typeface="Arial"/>
          <a:cs typeface="Arial"/>
          <a:sym typeface="Arial"/>
        </a:defRPr>
      </a:lvl5pPr>
      <a:lvl6pPr marL="26517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Tx/>
        <a:buChar char="•"/>
        <a:tabLst/>
        <a:defRPr sz="3200" b="1" i="0" u="none" strike="noStrike" cap="none" spc="0" baseline="0">
          <a:ln>
            <a:noFill/>
          </a:ln>
          <a:solidFill>
            <a:srgbClr val="003865"/>
          </a:solidFill>
          <a:uFillTx/>
          <a:latin typeface="Arial"/>
          <a:ea typeface="Arial"/>
          <a:cs typeface="Arial"/>
          <a:sym typeface="Arial"/>
        </a:defRPr>
      </a:lvl6pPr>
      <a:lvl7pPr marL="31089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Tx/>
        <a:buChar char="•"/>
        <a:tabLst/>
        <a:defRPr sz="3200" b="1" i="0" u="none" strike="noStrike" cap="none" spc="0" baseline="0">
          <a:ln>
            <a:noFill/>
          </a:ln>
          <a:solidFill>
            <a:srgbClr val="003865"/>
          </a:solidFill>
          <a:uFillTx/>
          <a:latin typeface="Arial"/>
          <a:ea typeface="Arial"/>
          <a:cs typeface="Arial"/>
          <a:sym typeface="Arial"/>
        </a:defRPr>
      </a:lvl7pPr>
      <a:lvl8pPr marL="35661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Tx/>
        <a:buChar char="•"/>
        <a:tabLst/>
        <a:defRPr sz="3200" b="1" i="0" u="none" strike="noStrike" cap="none" spc="0" baseline="0">
          <a:ln>
            <a:noFill/>
          </a:ln>
          <a:solidFill>
            <a:srgbClr val="003865"/>
          </a:solidFill>
          <a:uFillTx/>
          <a:latin typeface="Arial"/>
          <a:ea typeface="Arial"/>
          <a:cs typeface="Arial"/>
          <a:sym typeface="Arial"/>
        </a:defRPr>
      </a:lvl8pPr>
      <a:lvl9pPr marL="40233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Tx/>
        <a:buChar char="•"/>
        <a:tabLst/>
        <a:defRPr sz="3200" b="1" i="0" u="none" strike="noStrike" cap="none" spc="0" baseline="0">
          <a:ln>
            <a:noFill/>
          </a:ln>
          <a:solidFill>
            <a:srgbClr val="003865"/>
          </a:solidFill>
          <a:uFillTx/>
          <a:latin typeface="Arial"/>
          <a:ea typeface="Arial"/>
          <a:cs typeface="Arial"/>
          <a:sym typeface="Arial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"/><Relationship Id="rId2" Type="http://schemas.openxmlformats.org/officeDocument/2006/relationships/image" Target="../media/image26.tif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"/><Relationship Id="rId2" Type="http://schemas.openxmlformats.org/officeDocument/2006/relationships/image" Target="../media/image29.tif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1.t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"/><Relationship Id="rId2" Type="http://schemas.openxmlformats.org/officeDocument/2006/relationships/image" Target="../media/image30.tif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2.ti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if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"/><Relationship Id="rId2" Type="http://schemas.openxmlformats.org/officeDocument/2006/relationships/image" Target="../media/image34.tif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7.tiff"/><Relationship Id="rId4" Type="http://schemas.openxmlformats.org/officeDocument/2006/relationships/image" Target="../media/image36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if"/><Relationship Id="rId2" Type="http://schemas.openxmlformats.org/officeDocument/2006/relationships/image" Target="../media/image38.tif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2.tif"/><Relationship Id="rId5" Type="http://schemas.openxmlformats.org/officeDocument/2006/relationships/image" Target="../media/image41.tif"/><Relationship Id="rId4" Type="http://schemas.openxmlformats.org/officeDocument/2006/relationships/image" Target="../media/image40.t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tif"/><Relationship Id="rId2" Type="http://schemas.openxmlformats.org/officeDocument/2006/relationships/image" Target="../media/image43.tif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"/><Relationship Id="rId2" Type="http://schemas.openxmlformats.org/officeDocument/2006/relationships/image" Target="../media/image44.tif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tiff"/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tif"/><Relationship Id="rId2" Type="http://schemas.openxmlformats.org/officeDocument/2006/relationships/image" Target="../media/image48.tif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tif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tif"/><Relationship Id="rId2" Type="http://schemas.openxmlformats.org/officeDocument/2006/relationships/image" Target="../media/image53.tif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tif"/><Relationship Id="rId2" Type="http://schemas.openxmlformats.org/officeDocument/2006/relationships/image" Target="../media/image53.tif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5.ti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tif"/><Relationship Id="rId2" Type="http://schemas.openxmlformats.org/officeDocument/2006/relationships/image" Target="../media/image53.tif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6.tif"/><Relationship Id="rId4" Type="http://schemas.openxmlformats.org/officeDocument/2006/relationships/image" Target="../media/image55.tif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7" Type="http://schemas.openxmlformats.org/officeDocument/2006/relationships/image" Target="../media/image10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9.tiff"/><Relationship Id="rId5" Type="http://schemas.openxmlformats.org/officeDocument/2006/relationships/image" Target="../media/image8.tiff"/><Relationship Id="rId4" Type="http://schemas.openxmlformats.org/officeDocument/2006/relationships/image" Target="../media/image7.tif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0.ti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tif"/><Relationship Id="rId2" Type="http://schemas.openxmlformats.org/officeDocument/2006/relationships/image" Target="../media/image61.tif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62.tif"/><Relationship Id="rId4" Type="http://schemas.openxmlformats.org/officeDocument/2006/relationships/image" Target="../media/image54.t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tif"/><Relationship Id="rId2" Type="http://schemas.openxmlformats.org/officeDocument/2006/relationships/image" Target="../media/image67.tif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9.ti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tiff"/><Relationship Id="rId2" Type="http://schemas.openxmlformats.org/officeDocument/2006/relationships/image" Target="../media/image70.tiff"/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tif"/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tif"/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7" Type="http://schemas.openxmlformats.org/officeDocument/2006/relationships/hyperlink" Target="https://www.signia-hearing.com/global/wp-content/uploads/sites/74/2016/02/Insio-primax_hearing-aids-office-table_950x700px.jpg" TargetMode="External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1.xml"/><Relationship Id="rId6" Type="http://schemas.openxmlformats.org/officeDocument/2006/relationships/hyperlink" Target="https://www.signia-hearing.com/global/wp-content/uploads/sites/74/2016/11/Carat-primax_on-table_950x700px.jpg" TargetMode="External"/><Relationship Id="rId5" Type="http://schemas.openxmlformats.org/officeDocument/2006/relationships/image" Target="../media/image77.jpeg"/><Relationship Id="rId4" Type="http://schemas.openxmlformats.org/officeDocument/2006/relationships/image" Target="../media/image76.jpe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emf"/><Relationship Id="rId13" Type="http://schemas.openxmlformats.org/officeDocument/2006/relationships/oleObject" Target="../embeddings/oleObject6.bin"/><Relationship Id="rId18" Type="http://schemas.openxmlformats.org/officeDocument/2006/relationships/image" Target="../media/image85.e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12" Type="http://schemas.openxmlformats.org/officeDocument/2006/relationships/image" Target="../media/image82.emf"/><Relationship Id="rId17" Type="http://schemas.openxmlformats.org/officeDocument/2006/relationships/oleObject" Target="../embeddings/oleObject8.bin"/><Relationship Id="rId2" Type="http://schemas.openxmlformats.org/officeDocument/2006/relationships/slideLayout" Target="../slideLayouts/slideLayout12.xml"/><Relationship Id="rId16" Type="http://schemas.openxmlformats.org/officeDocument/2006/relationships/image" Target="../media/image84.emf"/><Relationship Id="rId20" Type="http://schemas.openxmlformats.org/officeDocument/2006/relationships/image" Target="../media/image86.emf"/><Relationship Id="rId1" Type="http://schemas.openxmlformats.org/officeDocument/2006/relationships/vmlDrawing" Target="../drawings/vmlDrawing1.vml"/><Relationship Id="rId6" Type="http://schemas.openxmlformats.org/officeDocument/2006/relationships/image" Target="../media/image79.emf"/><Relationship Id="rId11" Type="http://schemas.openxmlformats.org/officeDocument/2006/relationships/oleObject" Target="../embeddings/oleObject5.bin"/><Relationship Id="rId5" Type="http://schemas.openxmlformats.org/officeDocument/2006/relationships/oleObject" Target="../embeddings/oleObject2.bin"/><Relationship Id="rId15" Type="http://schemas.openxmlformats.org/officeDocument/2006/relationships/oleObject" Target="../embeddings/oleObject7.bin"/><Relationship Id="rId10" Type="http://schemas.openxmlformats.org/officeDocument/2006/relationships/image" Target="../media/image81.emf"/><Relationship Id="rId19" Type="http://schemas.openxmlformats.org/officeDocument/2006/relationships/oleObject" Target="../embeddings/oleObject9.bin"/><Relationship Id="rId4" Type="http://schemas.openxmlformats.org/officeDocument/2006/relationships/image" Target="../media/image78.emf"/><Relationship Id="rId9" Type="http://schemas.openxmlformats.org/officeDocument/2006/relationships/oleObject" Target="../embeddings/oleObject4.bin"/><Relationship Id="rId14" Type="http://schemas.openxmlformats.org/officeDocument/2006/relationships/image" Target="../media/image83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4.tif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87.em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microsoft.com/office/2007/relationships/media" Target="../media/media4.wav"/><Relationship Id="rId7" Type="http://schemas.openxmlformats.org/officeDocument/2006/relationships/slideLayout" Target="../slideLayouts/slideLayout12.xml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6" Type="http://schemas.openxmlformats.org/officeDocument/2006/relationships/audio" Target="../media/media5.wav"/><Relationship Id="rId11" Type="http://schemas.openxmlformats.org/officeDocument/2006/relationships/image" Target="../media/image95.png"/><Relationship Id="rId5" Type="http://schemas.microsoft.com/office/2007/relationships/media" Target="../media/media5.wav"/><Relationship Id="rId10" Type="http://schemas.openxmlformats.org/officeDocument/2006/relationships/image" Target="../media/image94.png"/><Relationship Id="rId4" Type="http://schemas.openxmlformats.org/officeDocument/2006/relationships/audio" Target="../media/media4.wav"/><Relationship Id="rId9" Type="http://schemas.openxmlformats.org/officeDocument/2006/relationships/image" Target="../media/image93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.xml"/><Relationship Id="rId3" Type="http://schemas.microsoft.com/office/2007/relationships/media" Target="../media/media7.wav"/><Relationship Id="rId7" Type="http://schemas.openxmlformats.org/officeDocument/2006/relationships/slideLayout" Target="../slideLayouts/slideLayout12.xml"/><Relationship Id="rId12" Type="http://schemas.openxmlformats.org/officeDocument/2006/relationships/image" Target="../media/image99.png"/><Relationship Id="rId2" Type="http://schemas.openxmlformats.org/officeDocument/2006/relationships/audio" Target="../media/media6.wav"/><Relationship Id="rId1" Type="http://schemas.microsoft.com/office/2007/relationships/media" Target="../media/media6.wav"/><Relationship Id="rId6" Type="http://schemas.openxmlformats.org/officeDocument/2006/relationships/audio" Target="../media/media8.wav"/><Relationship Id="rId11" Type="http://schemas.openxmlformats.org/officeDocument/2006/relationships/image" Target="../media/image98.png"/><Relationship Id="rId5" Type="http://schemas.microsoft.com/office/2007/relationships/media" Target="../media/media8.wav"/><Relationship Id="rId10" Type="http://schemas.openxmlformats.org/officeDocument/2006/relationships/image" Target="../media/image97.png"/><Relationship Id="rId4" Type="http://schemas.openxmlformats.org/officeDocument/2006/relationships/audio" Target="../media/media7.wav"/><Relationship Id="rId9" Type="http://schemas.openxmlformats.org/officeDocument/2006/relationships/image" Target="../media/image96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8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8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5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8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8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8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8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8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8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8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tiff"/><Relationship Id="rId2" Type="http://schemas.openxmlformats.org/officeDocument/2006/relationships/image" Target="../media/image102.emf"/><Relationship Id="rId1" Type="http://schemas.openxmlformats.org/officeDocument/2006/relationships/slideLayout" Target="../slideLayouts/slideLayout8.xml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107.emf"/><Relationship Id="rId2" Type="http://schemas.openxmlformats.org/officeDocument/2006/relationships/video" Target="../media/media9.mov"/><Relationship Id="rId1" Type="http://schemas.microsoft.com/office/2007/relationships/media" Target="../media/media9.mov"/><Relationship Id="rId6" Type="http://schemas.openxmlformats.org/officeDocument/2006/relationships/image" Target="../media/image106.jpeg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tiff"/><Relationship Id="rId3" Type="http://schemas.openxmlformats.org/officeDocument/2006/relationships/image" Target="../media/image17.tiff"/><Relationship Id="rId7" Type="http://schemas.openxmlformats.org/officeDocument/2006/relationships/image" Target="../media/image21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0.tiff"/><Relationship Id="rId11" Type="http://schemas.openxmlformats.org/officeDocument/2006/relationships/image" Target="../media/image25.tiff"/><Relationship Id="rId5" Type="http://schemas.openxmlformats.org/officeDocument/2006/relationships/image" Target="../media/image19.tiff"/><Relationship Id="rId10" Type="http://schemas.openxmlformats.org/officeDocument/2006/relationships/image" Target="../media/image24.tiff"/><Relationship Id="rId4" Type="http://schemas.openxmlformats.org/officeDocument/2006/relationships/image" Target="../media/image18.tiff"/><Relationship Id="rId9" Type="http://schemas.openxmlformats.org/officeDocument/2006/relationships/image" Target="../media/image23.tiff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jpeg"/><Relationship Id="rId1" Type="http://schemas.openxmlformats.org/officeDocument/2006/relationships/slideLayout" Target="../slideLayouts/slideLayout8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Towards the Use of Known Operators…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tabLst>
                <a:tab pos="457200" algn="l"/>
                <a:tab pos="914400" algn="l"/>
                <a:tab pos="1358900" algn="l"/>
                <a:tab pos="1828800" algn="l"/>
                <a:tab pos="2273300" algn="l"/>
                <a:tab pos="2730500" algn="l"/>
                <a:tab pos="3200400" algn="l"/>
                <a:tab pos="3657600" algn="l"/>
                <a:tab pos="4102100" algn="l"/>
                <a:tab pos="4559300" algn="l"/>
                <a:tab pos="5029200" algn="l"/>
                <a:tab pos="5473700" algn="l"/>
                <a:tab pos="5943600" algn="l"/>
                <a:tab pos="6388100" algn="l"/>
                <a:tab pos="6858000" algn="l"/>
                <a:tab pos="7315200" algn="l"/>
                <a:tab pos="7759700" algn="l"/>
                <a:tab pos="8216900" algn="l"/>
                <a:tab pos="8686800" algn="l"/>
                <a:tab pos="9131300" algn="l"/>
              </a:tabLst>
              <a:defRPr sz="2000"/>
            </a:pPr>
            <a:r>
              <a:rPr lang="de-DE" sz="3200" dirty="0" err="1"/>
              <a:t>Towards</a:t>
            </a:r>
            <a:r>
              <a:rPr lang="de-DE" sz="3200" dirty="0"/>
              <a:t> Learning </a:t>
            </a:r>
            <a:r>
              <a:rPr lang="de-DE" sz="3200" dirty="0" err="1"/>
              <a:t>of</a:t>
            </a:r>
            <a:r>
              <a:rPr lang="de-DE" sz="3200" dirty="0"/>
              <a:t> </a:t>
            </a:r>
            <a:r>
              <a:rPr lang="de-DE" sz="3200" dirty="0" err="1"/>
              <a:t>Efficient</a:t>
            </a:r>
            <a:r>
              <a:rPr lang="de-DE" sz="3200" dirty="0"/>
              <a:t> Solutions </a:t>
            </a:r>
            <a:r>
              <a:rPr lang="de-DE" sz="3200" dirty="0" err="1"/>
              <a:t>for</a:t>
            </a:r>
            <a:r>
              <a:rPr lang="de-DE" sz="3200" dirty="0"/>
              <a:t> Signal Processing</a:t>
            </a:r>
            <a:endParaRPr sz="3200" dirty="0"/>
          </a:p>
        </p:txBody>
      </p:sp>
      <p:sp>
        <p:nvSpPr>
          <p:cNvPr id="162" name="Andreas Maier…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pPr>
              <a:lnSpc>
                <a:spcPct val="100000"/>
              </a:lnSpc>
              <a:spcBef>
                <a:spcPts val="0"/>
              </a:spcBef>
              <a:defRPr sz="1800"/>
            </a:pPr>
            <a:endParaRPr lang="de-DE"/>
          </a:p>
          <a:p>
            <a:pPr>
              <a:lnSpc>
                <a:spcPct val="100000"/>
              </a:lnSpc>
              <a:spcBef>
                <a:spcPts val="0"/>
              </a:spcBef>
              <a:defRPr sz="1800"/>
            </a:pPr>
            <a:r>
              <a:t>Andreas Maier</a:t>
            </a:r>
          </a:p>
          <a:p>
            <a:pPr>
              <a:lnSpc>
                <a:spcPct val="100000"/>
              </a:lnSpc>
              <a:spcBef>
                <a:spcPts val="0"/>
              </a:spcBef>
              <a:defRPr sz="1400"/>
            </a:pPr>
            <a:endParaRPr/>
          </a:p>
          <a:p>
            <a:pPr>
              <a:lnSpc>
                <a:spcPct val="100000"/>
              </a:lnSpc>
              <a:spcBef>
                <a:spcPts val="0"/>
              </a:spcBef>
              <a:defRPr sz="1400"/>
            </a:pPr>
            <a:endParaRPr/>
          </a:p>
          <a:p>
            <a:pPr>
              <a:lnSpc>
                <a:spcPct val="100000"/>
              </a:lnSpc>
              <a:spcBef>
                <a:spcPts val="0"/>
              </a:spcBef>
              <a:defRPr sz="1400"/>
            </a:pPr>
            <a:r>
              <a:rPr err="1"/>
              <a:t>Lehrstuhl</a:t>
            </a:r>
            <a:r>
              <a:t> </a:t>
            </a:r>
            <a:r>
              <a:rPr err="1"/>
              <a:t>für</a:t>
            </a:r>
            <a:r>
              <a:t> </a:t>
            </a:r>
            <a:r>
              <a:rPr err="1"/>
              <a:t>Mustererkennung</a:t>
            </a:r>
            <a:r>
              <a:t> (</a:t>
            </a:r>
            <a:r>
              <a:rPr err="1"/>
              <a:t>Informatik</a:t>
            </a:r>
            <a:r>
              <a:t> 5), </a:t>
            </a:r>
          </a:p>
          <a:p>
            <a:pPr>
              <a:lnSpc>
                <a:spcPct val="100000"/>
              </a:lnSpc>
              <a:spcBef>
                <a:spcPts val="0"/>
              </a:spcBef>
              <a:defRPr sz="1400"/>
            </a:pPr>
            <a:r>
              <a:t>Friedrich-Alexander-</a:t>
            </a:r>
            <a:r>
              <a:rPr err="1"/>
              <a:t>Universität</a:t>
            </a:r>
            <a:r>
              <a:t> Erlangen-</a:t>
            </a:r>
            <a:r>
              <a:rPr err="1"/>
              <a:t>Nürnberg</a:t>
            </a:r>
            <a:r>
              <a:t>, Germany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Universal Approximation Theorem…"/>
          <p:cNvSpPr txBox="1">
            <a:spLocks noGrp="1"/>
          </p:cNvSpPr>
          <p:nvPr>
            <p:ph type="body" idx="1"/>
          </p:nvPr>
        </p:nvSpPr>
        <p:spPr>
          <a:xfrm>
            <a:off x="560172" y="848497"/>
            <a:ext cx="8340389" cy="5571217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2800"/>
            </a:pPr>
            <a:r>
              <a:t>Universal Approximation Theorem</a:t>
            </a:r>
          </a:p>
          <a:p>
            <a:pPr marL="0" indent="0">
              <a:buSzTx/>
              <a:buNone/>
              <a:defRPr sz="2800"/>
            </a:pPr>
            <a:endParaRPr/>
          </a:p>
          <a:p>
            <a:pPr marL="280736" indent="-280736">
              <a:buChar char="•"/>
              <a:defRPr sz="1800"/>
            </a:pPr>
            <a:r>
              <a:t>Any continuous function can be approximated by Neural Net</a:t>
            </a:r>
          </a:p>
          <a:p>
            <a:pPr lvl="1" indent="228600" algn="ctr">
              <a:defRPr sz="1800"/>
            </a:pPr>
            <a:endParaRPr/>
          </a:p>
          <a:p>
            <a:pPr lvl="1" indent="280797">
              <a:defRPr sz="1800"/>
            </a:pPr>
            <a:endParaRPr/>
          </a:p>
          <a:p>
            <a:pPr marL="280797" indent="-280797">
              <a:buChar char="•"/>
              <a:defRPr sz="1800"/>
            </a:pPr>
            <a:r>
              <a:t>The error is bound by </a:t>
            </a:r>
          </a:p>
          <a:p>
            <a:pPr marL="0" indent="0">
              <a:buSzTx/>
              <a:buNone/>
              <a:defRPr sz="2800"/>
            </a:pPr>
            <a:endParaRPr/>
          </a:p>
        </p:txBody>
      </p:sp>
      <p:sp>
        <p:nvSpPr>
          <p:cNvPr id="221" name="Foliennummer"/>
          <p:cNvSpPr txBox="1">
            <a:spLocks noGrp="1"/>
          </p:cNvSpPr>
          <p:nvPr>
            <p:ph type="sldNum" sz="quarter" idx="2"/>
          </p:nvPr>
        </p:nvSpPr>
        <p:spPr>
          <a:xfrm>
            <a:off x="8815902" y="6627600"/>
            <a:ext cx="131354" cy="1270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10</a:t>
            </a:fld>
            <a:endParaRPr/>
          </a:p>
        </p:txBody>
      </p:sp>
      <p:pic>
        <p:nvPicPr>
          <p:cNvPr id="222" name="Bild" descr="Bild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14906" y="2291825"/>
            <a:ext cx="4259243" cy="705205"/>
          </a:xfrm>
          <a:prstGeom prst="rect">
            <a:avLst/>
          </a:prstGeom>
          <a:ln w="12700">
            <a:miter lim="400000"/>
          </a:ln>
        </p:spPr>
      </p:pic>
      <p:pic>
        <p:nvPicPr>
          <p:cNvPr id="223" name="Bild" descr="Bild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14906" y="3373311"/>
            <a:ext cx="2250534" cy="43708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3FABB6A3-E484-CB47-9687-9975D4A7F2CA}"/>
              </a:ext>
            </a:extLst>
          </p:cNvPr>
          <p:cNvGrpSpPr/>
          <p:nvPr/>
        </p:nvGrpSpPr>
        <p:grpSpPr>
          <a:xfrm>
            <a:off x="5411396" y="3304903"/>
            <a:ext cx="2620980" cy="2806938"/>
            <a:chOff x="5474149" y="2999261"/>
            <a:chExt cx="3027418" cy="3420454"/>
          </a:xfrm>
        </p:grpSpPr>
        <p:grpSp>
          <p:nvGrpSpPr>
            <p:cNvPr id="35" name="Gruppieren">
              <a:extLst>
                <a:ext uri="{FF2B5EF4-FFF2-40B4-BE49-F238E27FC236}">
                  <a16:creationId xmlns:a16="http://schemas.microsoft.com/office/drawing/2014/main" id="{16293DC0-4718-AA43-8378-11827CAF9392}"/>
                </a:ext>
              </a:extLst>
            </p:cNvPr>
            <p:cNvGrpSpPr/>
            <p:nvPr/>
          </p:nvGrpSpPr>
          <p:grpSpPr>
            <a:xfrm>
              <a:off x="6030162" y="2999261"/>
              <a:ext cx="1770069" cy="3420454"/>
              <a:chOff x="-1" y="0"/>
              <a:chExt cx="1770067" cy="3420453"/>
            </a:xfrm>
          </p:grpSpPr>
          <p:sp>
            <p:nvSpPr>
              <p:cNvPr id="36" name="Rechteck">
                <a:extLst>
                  <a:ext uri="{FF2B5EF4-FFF2-40B4-BE49-F238E27FC236}">
                    <a16:creationId xmlns:a16="http://schemas.microsoft.com/office/drawing/2014/main" id="{CC22CFD3-5BD3-174E-A906-97F99E367973}"/>
                  </a:ext>
                </a:extLst>
              </p:cNvPr>
              <p:cNvSpPr/>
              <p:nvPr/>
            </p:nvSpPr>
            <p:spPr>
              <a:xfrm>
                <a:off x="0" y="0"/>
                <a:ext cx="1770066" cy="3420453"/>
              </a:xfrm>
              <a:prstGeom prst="rect">
                <a:avLst/>
              </a:prstGeom>
              <a:gradFill flip="none" rotWithShape="1">
                <a:gsLst>
                  <a:gs pos="0">
                    <a:srgbClr val="3F80CE"/>
                  </a:gs>
                  <a:gs pos="100000">
                    <a:schemeClr val="accent1">
                      <a:hueOff val="357503"/>
                      <a:satOff val="54545"/>
                      <a:lumOff val="29273"/>
                    </a:schemeClr>
                  </a:gs>
                </a:gsLst>
                <a:lin ang="16200000" scaled="0"/>
              </a:gradFill>
              <a:ln w="9525" cap="flat">
                <a:solidFill>
                  <a:srgbClr val="4A7EBB"/>
                </a:solidFill>
                <a:prstDash val="solid"/>
                <a:round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37" name="„Hidden Layer“">
                <a:extLst>
                  <a:ext uri="{FF2B5EF4-FFF2-40B4-BE49-F238E27FC236}">
                    <a16:creationId xmlns:a16="http://schemas.microsoft.com/office/drawing/2014/main" id="{7F233E04-B094-2D41-B17A-5EA244E1FBB3}"/>
                  </a:ext>
                </a:extLst>
              </p:cNvPr>
              <p:cNvSpPr txBox="1"/>
              <p:nvPr/>
            </p:nvSpPr>
            <p:spPr>
              <a:xfrm>
                <a:off x="-1" y="0"/>
                <a:ext cx="1770067" cy="45005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45718" tIns="45718" rIns="45718" bIns="45718" numCol="1" anchor="t">
                <a:spAutoFit/>
              </a:bodyPr>
              <a:lstStyle>
                <a:lvl1pPr algn="ctr">
                  <a:defRPr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r>
                  <a:rPr lang="de-DE" dirty="0"/>
                  <a:t>"</a:t>
                </a:r>
                <a:r>
                  <a:rPr dirty="0"/>
                  <a:t>Hidden Layer</a:t>
                </a:r>
                <a:r>
                  <a:rPr lang="de-DE" dirty="0"/>
                  <a:t>"</a:t>
                </a:r>
                <a:endParaRPr dirty="0"/>
              </a:p>
            </p:txBody>
          </p:sp>
        </p:grpSp>
        <p:sp>
          <p:nvSpPr>
            <p:cNvPr id="38" name="Kreis">
              <a:extLst>
                <a:ext uri="{FF2B5EF4-FFF2-40B4-BE49-F238E27FC236}">
                  <a16:creationId xmlns:a16="http://schemas.microsoft.com/office/drawing/2014/main" id="{B18F4D39-6147-7941-A641-EE403EE74303}"/>
                </a:ext>
              </a:extLst>
            </p:cNvPr>
            <p:cNvSpPr/>
            <p:nvPr/>
          </p:nvSpPr>
          <p:spPr>
            <a:xfrm>
              <a:off x="8120564" y="4108821"/>
              <a:ext cx="381003" cy="381003"/>
            </a:xfrm>
            <a:prstGeom prst="ellipse">
              <a:avLst/>
            </a:prstGeom>
            <a:gradFill>
              <a:gsLst>
                <a:gs pos="0">
                  <a:srgbClr val="3F80CE"/>
                </a:gs>
                <a:gs pos="100000">
                  <a:schemeClr val="accent1">
                    <a:hueOff val="357503"/>
                    <a:satOff val="54545"/>
                    <a:lumOff val="29273"/>
                  </a:schemeClr>
                </a:gs>
              </a:gsLst>
              <a:lin ang="16200000"/>
            </a:gradFill>
            <a:ln>
              <a:solidFill>
                <a:srgbClr val="4A7EBB"/>
              </a:solidFill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lIns="45718" tIns="45718" rIns="45718" bIns="45718" anchor="ctr"/>
            <a:lstStyle/>
            <a:p>
              <a:pPr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39" name="Kreis">
              <a:extLst>
                <a:ext uri="{FF2B5EF4-FFF2-40B4-BE49-F238E27FC236}">
                  <a16:creationId xmlns:a16="http://schemas.microsoft.com/office/drawing/2014/main" id="{F27801C8-A087-B046-9E84-1F59C14A536F}"/>
                </a:ext>
              </a:extLst>
            </p:cNvPr>
            <p:cNvSpPr/>
            <p:nvPr/>
          </p:nvSpPr>
          <p:spPr>
            <a:xfrm>
              <a:off x="8120564" y="4642221"/>
              <a:ext cx="381003" cy="381003"/>
            </a:xfrm>
            <a:prstGeom prst="ellipse">
              <a:avLst/>
            </a:prstGeom>
            <a:gradFill>
              <a:gsLst>
                <a:gs pos="0">
                  <a:srgbClr val="3F80CE"/>
                </a:gs>
                <a:gs pos="100000">
                  <a:schemeClr val="accent1">
                    <a:hueOff val="357503"/>
                    <a:satOff val="54545"/>
                    <a:lumOff val="29273"/>
                  </a:schemeClr>
                </a:gs>
              </a:gsLst>
              <a:lin ang="16200000"/>
            </a:gradFill>
            <a:ln>
              <a:solidFill>
                <a:srgbClr val="4A7EBB"/>
              </a:solidFill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lIns="45718" tIns="45718" rIns="45718" bIns="45718" anchor="ctr"/>
            <a:lstStyle/>
            <a:p>
              <a:pPr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0" name="Verbindungslinie">
              <a:extLst>
                <a:ext uri="{FF2B5EF4-FFF2-40B4-BE49-F238E27FC236}">
                  <a16:creationId xmlns:a16="http://schemas.microsoft.com/office/drawing/2014/main" id="{7CD02A01-32CA-4549-A576-632610C26C9C}"/>
                </a:ext>
              </a:extLst>
            </p:cNvPr>
            <p:cNvSpPr/>
            <p:nvPr/>
          </p:nvSpPr>
          <p:spPr>
            <a:xfrm>
              <a:off x="7091864" y="3765921"/>
              <a:ext cx="1040274" cy="455121"/>
            </a:xfrm>
            <a:prstGeom prst="line">
              <a:avLst/>
            </a:prstGeom>
            <a:ln w="25400">
              <a:solidFill>
                <a:schemeClr val="accent1"/>
              </a:solidFill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lIns="45718" tIns="45718" rIns="45718" bIns="45718"/>
            <a:lstStyle/>
            <a:p>
              <a:endParaRPr/>
            </a:p>
          </p:txBody>
        </p:sp>
        <p:sp>
          <p:nvSpPr>
            <p:cNvPr id="41" name="Verbindungslinie">
              <a:extLst>
                <a:ext uri="{FF2B5EF4-FFF2-40B4-BE49-F238E27FC236}">
                  <a16:creationId xmlns:a16="http://schemas.microsoft.com/office/drawing/2014/main" id="{BB032361-F729-074D-84B0-537E96F55AA9}"/>
                </a:ext>
              </a:extLst>
            </p:cNvPr>
            <p:cNvSpPr/>
            <p:nvPr/>
          </p:nvSpPr>
          <p:spPr>
            <a:xfrm>
              <a:off x="7091864" y="3765921"/>
              <a:ext cx="1072207" cy="938181"/>
            </a:xfrm>
            <a:prstGeom prst="line">
              <a:avLst/>
            </a:prstGeom>
            <a:ln w="25400">
              <a:solidFill>
                <a:schemeClr val="accent1"/>
              </a:solidFill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lIns="45718" tIns="45718" rIns="45718" bIns="45718"/>
            <a:lstStyle/>
            <a:p>
              <a:endParaRPr/>
            </a:p>
          </p:txBody>
        </p:sp>
        <p:sp>
          <p:nvSpPr>
            <p:cNvPr id="42" name="Verbindungslinie">
              <a:extLst>
                <a:ext uri="{FF2B5EF4-FFF2-40B4-BE49-F238E27FC236}">
                  <a16:creationId xmlns:a16="http://schemas.microsoft.com/office/drawing/2014/main" id="{9F36578A-BCDC-A74D-B311-D1B850A13695}"/>
                </a:ext>
              </a:extLst>
            </p:cNvPr>
            <p:cNvSpPr/>
            <p:nvPr/>
          </p:nvSpPr>
          <p:spPr>
            <a:xfrm>
              <a:off x="7091864" y="4299321"/>
              <a:ext cx="1023940" cy="1"/>
            </a:xfrm>
            <a:prstGeom prst="line">
              <a:avLst/>
            </a:prstGeom>
            <a:ln w="25400">
              <a:solidFill>
                <a:schemeClr val="accent1"/>
              </a:solidFill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lIns="45718" tIns="45718" rIns="45718" bIns="45718"/>
            <a:lstStyle/>
            <a:p>
              <a:endParaRPr/>
            </a:p>
          </p:txBody>
        </p:sp>
        <p:sp>
          <p:nvSpPr>
            <p:cNvPr id="43" name="Verbindungslinie">
              <a:extLst>
                <a:ext uri="{FF2B5EF4-FFF2-40B4-BE49-F238E27FC236}">
                  <a16:creationId xmlns:a16="http://schemas.microsoft.com/office/drawing/2014/main" id="{7EB1011B-67C5-5B46-9404-2A8FC7FDDC1F}"/>
                </a:ext>
              </a:extLst>
            </p:cNvPr>
            <p:cNvSpPr/>
            <p:nvPr/>
          </p:nvSpPr>
          <p:spPr>
            <a:xfrm>
              <a:off x="7091864" y="4299321"/>
              <a:ext cx="1040274" cy="455121"/>
            </a:xfrm>
            <a:prstGeom prst="line">
              <a:avLst/>
            </a:prstGeom>
            <a:ln w="25400">
              <a:solidFill>
                <a:schemeClr val="accent1"/>
              </a:solidFill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lIns="45718" tIns="45718" rIns="45718" bIns="45718"/>
            <a:lstStyle/>
            <a:p>
              <a:endParaRPr/>
            </a:p>
          </p:txBody>
        </p:sp>
        <p:sp>
          <p:nvSpPr>
            <p:cNvPr id="44" name="…">
              <a:extLst>
                <a:ext uri="{FF2B5EF4-FFF2-40B4-BE49-F238E27FC236}">
                  <a16:creationId xmlns:a16="http://schemas.microsoft.com/office/drawing/2014/main" id="{9F8634C3-3459-EC4B-98FE-8894CF81F728}"/>
                </a:ext>
              </a:extLst>
            </p:cNvPr>
            <p:cNvSpPr txBox="1"/>
            <p:nvPr/>
          </p:nvSpPr>
          <p:spPr>
            <a:xfrm>
              <a:off x="6762974" y="5757791"/>
              <a:ext cx="272017" cy="35813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5718" tIns="45718" rIns="45718" bIns="45718">
              <a:spAutoFit/>
            </a:bodyPr>
            <a:lstStyle>
              <a:lvl1pPr>
                <a:defRPr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r>
                <a:t>…</a:t>
              </a:r>
            </a:p>
          </p:txBody>
        </p:sp>
        <p:sp>
          <p:nvSpPr>
            <p:cNvPr id="45" name="…">
              <a:extLst>
                <a:ext uri="{FF2B5EF4-FFF2-40B4-BE49-F238E27FC236}">
                  <a16:creationId xmlns:a16="http://schemas.microsoft.com/office/drawing/2014/main" id="{A77BE4CF-349D-8E41-A15E-9C9100FF4B6E}"/>
                </a:ext>
              </a:extLst>
            </p:cNvPr>
            <p:cNvSpPr txBox="1"/>
            <p:nvPr/>
          </p:nvSpPr>
          <p:spPr>
            <a:xfrm>
              <a:off x="7510562" y="5302759"/>
              <a:ext cx="272017" cy="35813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5718" tIns="45718" rIns="45718" bIns="45718">
              <a:spAutoFit/>
            </a:bodyPr>
            <a:lstStyle>
              <a:lvl1pPr>
                <a:defRPr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r>
                <a:t>…</a:t>
              </a:r>
            </a:p>
          </p:txBody>
        </p:sp>
        <p:sp>
          <p:nvSpPr>
            <p:cNvPr id="46" name="Kreis">
              <a:extLst>
                <a:ext uri="{FF2B5EF4-FFF2-40B4-BE49-F238E27FC236}">
                  <a16:creationId xmlns:a16="http://schemas.microsoft.com/office/drawing/2014/main" id="{3ED956A5-92B3-0048-B028-744EF46B2CB9}"/>
                </a:ext>
              </a:extLst>
            </p:cNvPr>
            <p:cNvSpPr/>
            <p:nvPr/>
          </p:nvSpPr>
          <p:spPr>
            <a:xfrm>
              <a:off x="5474149" y="3540370"/>
              <a:ext cx="381003" cy="381004"/>
            </a:xfrm>
            <a:prstGeom prst="ellipse">
              <a:avLst/>
            </a:prstGeom>
            <a:gradFill>
              <a:gsLst>
                <a:gs pos="0">
                  <a:srgbClr val="3F80CE"/>
                </a:gs>
                <a:gs pos="100000">
                  <a:schemeClr val="accent1">
                    <a:hueOff val="357503"/>
                    <a:satOff val="54545"/>
                    <a:lumOff val="29273"/>
                  </a:schemeClr>
                </a:gs>
              </a:gsLst>
              <a:lin ang="16200000"/>
            </a:gradFill>
            <a:ln>
              <a:solidFill>
                <a:srgbClr val="4A7EBB"/>
              </a:solidFill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lIns="45718" tIns="45718" rIns="45718" bIns="45718" anchor="ctr"/>
            <a:lstStyle/>
            <a:p>
              <a:pPr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7" name="Kreis">
              <a:extLst>
                <a:ext uri="{FF2B5EF4-FFF2-40B4-BE49-F238E27FC236}">
                  <a16:creationId xmlns:a16="http://schemas.microsoft.com/office/drawing/2014/main" id="{D64F2051-FA91-7549-AE31-0C1571A9F002}"/>
                </a:ext>
              </a:extLst>
            </p:cNvPr>
            <p:cNvSpPr/>
            <p:nvPr/>
          </p:nvSpPr>
          <p:spPr>
            <a:xfrm>
              <a:off x="5474149" y="4073770"/>
              <a:ext cx="381003" cy="381004"/>
            </a:xfrm>
            <a:prstGeom prst="ellipse">
              <a:avLst/>
            </a:prstGeom>
            <a:gradFill>
              <a:gsLst>
                <a:gs pos="0">
                  <a:srgbClr val="3F80CE"/>
                </a:gs>
                <a:gs pos="100000">
                  <a:schemeClr val="accent1">
                    <a:hueOff val="357503"/>
                    <a:satOff val="54545"/>
                    <a:lumOff val="29273"/>
                  </a:schemeClr>
                </a:gs>
              </a:gsLst>
              <a:lin ang="16200000"/>
            </a:gradFill>
            <a:ln>
              <a:solidFill>
                <a:srgbClr val="4A7EBB"/>
              </a:solidFill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lIns="45718" tIns="45718" rIns="45718" bIns="45718" anchor="ctr"/>
            <a:lstStyle/>
            <a:p>
              <a:pPr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8" name="Kreis">
              <a:extLst>
                <a:ext uri="{FF2B5EF4-FFF2-40B4-BE49-F238E27FC236}">
                  <a16:creationId xmlns:a16="http://schemas.microsoft.com/office/drawing/2014/main" id="{BF898D87-CD53-0142-B9AA-402AAB329F57}"/>
                </a:ext>
              </a:extLst>
            </p:cNvPr>
            <p:cNvSpPr/>
            <p:nvPr/>
          </p:nvSpPr>
          <p:spPr>
            <a:xfrm>
              <a:off x="5474149" y="4607170"/>
              <a:ext cx="381003" cy="381004"/>
            </a:xfrm>
            <a:prstGeom prst="ellipse">
              <a:avLst/>
            </a:prstGeom>
            <a:gradFill>
              <a:gsLst>
                <a:gs pos="0">
                  <a:srgbClr val="3F80CE"/>
                </a:gs>
                <a:gs pos="100000">
                  <a:schemeClr val="accent1">
                    <a:hueOff val="357503"/>
                    <a:satOff val="54545"/>
                    <a:lumOff val="29273"/>
                  </a:schemeClr>
                </a:gs>
              </a:gsLst>
              <a:lin ang="16200000"/>
            </a:gradFill>
            <a:ln>
              <a:solidFill>
                <a:srgbClr val="4A7EBB"/>
              </a:solidFill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lIns="45718" tIns="45718" rIns="45718" bIns="45718" anchor="ctr"/>
            <a:lstStyle/>
            <a:p>
              <a:pPr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9" name="Kreis">
              <a:extLst>
                <a:ext uri="{FF2B5EF4-FFF2-40B4-BE49-F238E27FC236}">
                  <a16:creationId xmlns:a16="http://schemas.microsoft.com/office/drawing/2014/main" id="{16465AA3-A825-354C-861F-F7EDE7D82961}"/>
                </a:ext>
              </a:extLst>
            </p:cNvPr>
            <p:cNvSpPr/>
            <p:nvPr/>
          </p:nvSpPr>
          <p:spPr>
            <a:xfrm>
              <a:off x="5474149" y="5140570"/>
              <a:ext cx="381003" cy="381004"/>
            </a:xfrm>
            <a:prstGeom prst="ellipse">
              <a:avLst/>
            </a:prstGeom>
            <a:gradFill>
              <a:gsLst>
                <a:gs pos="0">
                  <a:srgbClr val="3F80CE"/>
                </a:gs>
                <a:gs pos="100000">
                  <a:schemeClr val="accent1">
                    <a:hueOff val="357503"/>
                    <a:satOff val="54545"/>
                    <a:lumOff val="29273"/>
                  </a:schemeClr>
                </a:gs>
              </a:gsLst>
              <a:lin ang="16200000"/>
            </a:gradFill>
            <a:ln>
              <a:solidFill>
                <a:srgbClr val="4A7EBB"/>
              </a:solidFill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lIns="45718" tIns="45718" rIns="45718" bIns="45718" anchor="ctr"/>
            <a:lstStyle/>
            <a:p>
              <a:pPr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50" name="Linie">
              <a:extLst>
                <a:ext uri="{FF2B5EF4-FFF2-40B4-BE49-F238E27FC236}">
                  <a16:creationId xmlns:a16="http://schemas.microsoft.com/office/drawing/2014/main" id="{12E6CED1-92BA-5648-9731-0878221F4434}"/>
                </a:ext>
              </a:extLst>
            </p:cNvPr>
            <p:cNvSpPr/>
            <p:nvPr/>
          </p:nvSpPr>
          <p:spPr>
            <a:xfrm>
              <a:off x="5855150" y="3730870"/>
              <a:ext cx="838202" cy="2"/>
            </a:xfrm>
            <a:prstGeom prst="line">
              <a:avLst/>
            </a:prstGeom>
            <a:ln w="25400">
              <a:solidFill>
                <a:schemeClr val="accent1"/>
              </a:solidFill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lIns="45718" tIns="45718" rIns="45718" bIns="45718"/>
            <a:lstStyle/>
            <a:p>
              <a:endParaRPr/>
            </a:p>
          </p:txBody>
        </p:sp>
        <p:sp>
          <p:nvSpPr>
            <p:cNvPr id="51" name="Linie">
              <a:extLst>
                <a:ext uri="{FF2B5EF4-FFF2-40B4-BE49-F238E27FC236}">
                  <a16:creationId xmlns:a16="http://schemas.microsoft.com/office/drawing/2014/main" id="{AD05D808-492C-2C46-99F6-540442213447}"/>
                </a:ext>
              </a:extLst>
            </p:cNvPr>
            <p:cNvSpPr/>
            <p:nvPr/>
          </p:nvSpPr>
          <p:spPr>
            <a:xfrm>
              <a:off x="5855148" y="3730870"/>
              <a:ext cx="838202" cy="533402"/>
            </a:xfrm>
            <a:prstGeom prst="line">
              <a:avLst/>
            </a:prstGeom>
            <a:ln w="25400">
              <a:solidFill>
                <a:schemeClr val="accent1"/>
              </a:solidFill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lIns="45718" tIns="45718" rIns="45718" bIns="45718"/>
            <a:lstStyle/>
            <a:p>
              <a:endParaRPr/>
            </a:p>
          </p:txBody>
        </p:sp>
        <p:sp>
          <p:nvSpPr>
            <p:cNvPr id="52" name="Linie">
              <a:extLst>
                <a:ext uri="{FF2B5EF4-FFF2-40B4-BE49-F238E27FC236}">
                  <a16:creationId xmlns:a16="http://schemas.microsoft.com/office/drawing/2014/main" id="{FAFFC6B1-5E5A-5747-ABAF-33AD2CCF10DB}"/>
                </a:ext>
              </a:extLst>
            </p:cNvPr>
            <p:cNvSpPr/>
            <p:nvPr/>
          </p:nvSpPr>
          <p:spPr>
            <a:xfrm>
              <a:off x="5855148" y="3730870"/>
              <a:ext cx="838202" cy="1066802"/>
            </a:xfrm>
            <a:prstGeom prst="line">
              <a:avLst/>
            </a:prstGeom>
            <a:ln w="25400">
              <a:solidFill>
                <a:schemeClr val="accent1"/>
              </a:solidFill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lIns="45718" tIns="45718" rIns="45718" bIns="45718"/>
            <a:lstStyle/>
            <a:p>
              <a:endParaRPr/>
            </a:p>
          </p:txBody>
        </p:sp>
        <p:sp>
          <p:nvSpPr>
            <p:cNvPr id="53" name="Linie">
              <a:extLst>
                <a:ext uri="{FF2B5EF4-FFF2-40B4-BE49-F238E27FC236}">
                  <a16:creationId xmlns:a16="http://schemas.microsoft.com/office/drawing/2014/main" id="{D848F587-0F98-9447-8B1A-2282684B04A2}"/>
                </a:ext>
              </a:extLst>
            </p:cNvPr>
            <p:cNvSpPr/>
            <p:nvPr/>
          </p:nvSpPr>
          <p:spPr>
            <a:xfrm>
              <a:off x="5855149" y="3730870"/>
              <a:ext cx="838202" cy="1600202"/>
            </a:xfrm>
            <a:prstGeom prst="line">
              <a:avLst/>
            </a:prstGeom>
            <a:ln w="25400">
              <a:solidFill>
                <a:schemeClr val="accent1"/>
              </a:solidFill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lIns="45718" tIns="45718" rIns="45718" bIns="45718"/>
            <a:lstStyle/>
            <a:p>
              <a:endParaRPr/>
            </a:p>
          </p:txBody>
        </p:sp>
        <p:sp>
          <p:nvSpPr>
            <p:cNvPr id="54" name="Linie">
              <a:extLst>
                <a:ext uri="{FF2B5EF4-FFF2-40B4-BE49-F238E27FC236}">
                  <a16:creationId xmlns:a16="http://schemas.microsoft.com/office/drawing/2014/main" id="{C3B0B1E8-C44D-7A41-9492-F73527A266F6}"/>
                </a:ext>
              </a:extLst>
            </p:cNvPr>
            <p:cNvSpPr/>
            <p:nvPr/>
          </p:nvSpPr>
          <p:spPr>
            <a:xfrm flipV="1">
              <a:off x="5855148" y="3730870"/>
              <a:ext cx="838202" cy="533402"/>
            </a:xfrm>
            <a:prstGeom prst="line">
              <a:avLst/>
            </a:prstGeom>
            <a:ln w="25400">
              <a:solidFill>
                <a:schemeClr val="accent1"/>
              </a:solidFill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lIns="45718" tIns="45718" rIns="45718" bIns="45718"/>
            <a:lstStyle/>
            <a:p>
              <a:endParaRPr/>
            </a:p>
          </p:txBody>
        </p:sp>
        <p:sp>
          <p:nvSpPr>
            <p:cNvPr id="55" name="Linie">
              <a:extLst>
                <a:ext uri="{FF2B5EF4-FFF2-40B4-BE49-F238E27FC236}">
                  <a16:creationId xmlns:a16="http://schemas.microsoft.com/office/drawing/2014/main" id="{3A93DF24-8B60-3840-BD99-7775662B07F4}"/>
                </a:ext>
              </a:extLst>
            </p:cNvPr>
            <p:cNvSpPr/>
            <p:nvPr/>
          </p:nvSpPr>
          <p:spPr>
            <a:xfrm>
              <a:off x="5855150" y="4264270"/>
              <a:ext cx="838202" cy="2"/>
            </a:xfrm>
            <a:prstGeom prst="line">
              <a:avLst/>
            </a:prstGeom>
            <a:ln w="25400">
              <a:solidFill>
                <a:schemeClr val="accent1"/>
              </a:solidFill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lIns="45718" tIns="45718" rIns="45718" bIns="45718"/>
            <a:lstStyle/>
            <a:p>
              <a:endParaRPr/>
            </a:p>
          </p:txBody>
        </p:sp>
        <p:sp>
          <p:nvSpPr>
            <p:cNvPr id="56" name="Linie">
              <a:extLst>
                <a:ext uri="{FF2B5EF4-FFF2-40B4-BE49-F238E27FC236}">
                  <a16:creationId xmlns:a16="http://schemas.microsoft.com/office/drawing/2014/main" id="{BA67939A-2BAE-B24A-A3BB-E5E7C851BF36}"/>
                </a:ext>
              </a:extLst>
            </p:cNvPr>
            <p:cNvSpPr/>
            <p:nvPr/>
          </p:nvSpPr>
          <p:spPr>
            <a:xfrm>
              <a:off x="5855148" y="4264270"/>
              <a:ext cx="838202" cy="533402"/>
            </a:xfrm>
            <a:prstGeom prst="line">
              <a:avLst/>
            </a:prstGeom>
            <a:ln w="25400">
              <a:solidFill>
                <a:schemeClr val="accent1"/>
              </a:solidFill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lIns="45718" tIns="45718" rIns="45718" bIns="45718"/>
            <a:lstStyle/>
            <a:p>
              <a:endParaRPr/>
            </a:p>
          </p:txBody>
        </p:sp>
        <p:sp>
          <p:nvSpPr>
            <p:cNvPr id="57" name="Linie">
              <a:extLst>
                <a:ext uri="{FF2B5EF4-FFF2-40B4-BE49-F238E27FC236}">
                  <a16:creationId xmlns:a16="http://schemas.microsoft.com/office/drawing/2014/main" id="{1268ABAD-1864-9649-8182-38F62F3E0ADF}"/>
                </a:ext>
              </a:extLst>
            </p:cNvPr>
            <p:cNvSpPr/>
            <p:nvPr/>
          </p:nvSpPr>
          <p:spPr>
            <a:xfrm>
              <a:off x="5855148" y="4264270"/>
              <a:ext cx="838202" cy="1066802"/>
            </a:xfrm>
            <a:prstGeom prst="line">
              <a:avLst/>
            </a:prstGeom>
            <a:ln w="25400">
              <a:solidFill>
                <a:schemeClr val="accent1"/>
              </a:solidFill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lIns="45718" tIns="45718" rIns="45718" bIns="45718"/>
            <a:lstStyle/>
            <a:p>
              <a:endParaRPr/>
            </a:p>
          </p:txBody>
        </p:sp>
        <p:sp>
          <p:nvSpPr>
            <p:cNvPr id="58" name="…">
              <a:extLst>
                <a:ext uri="{FF2B5EF4-FFF2-40B4-BE49-F238E27FC236}">
                  <a16:creationId xmlns:a16="http://schemas.microsoft.com/office/drawing/2014/main" id="{56EF9D7A-BE76-664E-9446-223BAF412B10}"/>
                </a:ext>
              </a:extLst>
            </p:cNvPr>
            <p:cNvSpPr txBox="1"/>
            <p:nvPr/>
          </p:nvSpPr>
          <p:spPr>
            <a:xfrm>
              <a:off x="6077569" y="5302759"/>
              <a:ext cx="272017" cy="35813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5718" tIns="45718" rIns="45718" bIns="45718">
              <a:spAutoFit/>
            </a:bodyPr>
            <a:lstStyle>
              <a:lvl1pPr>
                <a:defRPr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r>
                <a:t>…</a:t>
              </a:r>
            </a:p>
          </p:txBody>
        </p:sp>
        <p:sp>
          <p:nvSpPr>
            <p:cNvPr id="59" name="Kreis">
              <a:extLst>
                <a:ext uri="{FF2B5EF4-FFF2-40B4-BE49-F238E27FC236}">
                  <a16:creationId xmlns:a16="http://schemas.microsoft.com/office/drawing/2014/main" id="{44137B44-6094-9A41-9030-C2129A5DC27E}"/>
                </a:ext>
              </a:extLst>
            </p:cNvPr>
            <p:cNvSpPr/>
            <p:nvPr/>
          </p:nvSpPr>
          <p:spPr>
            <a:xfrm>
              <a:off x="6708482" y="3540370"/>
              <a:ext cx="381003" cy="381004"/>
            </a:xfrm>
            <a:prstGeom prst="ellipse">
              <a:avLst/>
            </a:prstGeom>
            <a:gradFill>
              <a:gsLst>
                <a:gs pos="0">
                  <a:srgbClr val="3F80CE"/>
                </a:gs>
                <a:gs pos="100000">
                  <a:schemeClr val="accent1">
                    <a:hueOff val="357503"/>
                    <a:satOff val="54545"/>
                    <a:lumOff val="29273"/>
                  </a:schemeClr>
                </a:gs>
              </a:gsLst>
              <a:lin ang="16200000"/>
            </a:gradFill>
            <a:ln>
              <a:solidFill>
                <a:srgbClr val="4A7EBB"/>
              </a:solidFill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lIns="45718" tIns="45718" rIns="45718" bIns="45718" anchor="ctr"/>
            <a:lstStyle/>
            <a:p>
              <a:pPr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60" name="Kreis">
              <a:extLst>
                <a:ext uri="{FF2B5EF4-FFF2-40B4-BE49-F238E27FC236}">
                  <a16:creationId xmlns:a16="http://schemas.microsoft.com/office/drawing/2014/main" id="{25214AB8-929A-3240-BE11-3B88D7319C7D}"/>
                </a:ext>
              </a:extLst>
            </p:cNvPr>
            <p:cNvSpPr/>
            <p:nvPr/>
          </p:nvSpPr>
          <p:spPr>
            <a:xfrm>
              <a:off x="6708482" y="4073770"/>
              <a:ext cx="381003" cy="381004"/>
            </a:xfrm>
            <a:prstGeom prst="ellipse">
              <a:avLst/>
            </a:prstGeom>
            <a:gradFill>
              <a:gsLst>
                <a:gs pos="0">
                  <a:srgbClr val="3F80CE"/>
                </a:gs>
                <a:gs pos="100000">
                  <a:schemeClr val="accent1">
                    <a:hueOff val="357503"/>
                    <a:satOff val="54545"/>
                    <a:lumOff val="29273"/>
                  </a:schemeClr>
                </a:gs>
              </a:gsLst>
              <a:lin ang="16200000"/>
            </a:gradFill>
            <a:ln>
              <a:solidFill>
                <a:srgbClr val="4A7EBB"/>
              </a:solidFill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lIns="45718" tIns="45718" rIns="45718" bIns="45718" anchor="ctr"/>
            <a:lstStyle/>
            <a:p>
              <a:pPr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61" name="Kreis">
              <a:extLst>
                <a:ext uri="{FF2B5EF4-FFF2-40B4-BE49-F238E27FC236}">
                  <a16:creationId xmlns:a16="http://schemas.microsoft.com/office/drawing/2014/main" id="{5A4FDA02-4586-AA41-A8D2-6E2FA68C8E76}"/>
                </a:ext>
              </a:extLst>
            </p:cNvPr>
            <p:cNvSpPr/>
            <p:nvPr/>
          </p:nvSpPr>
          <p:spPr>
            <a:xfrm>
              <a:off x="6708482" y="4607170"/>
              <a:ext cx="381003" cy="381004"/>
            </a:xfrm>
            <a:prstGeom prst="ellipse">
              <a:avLst/>
            </a:prstGeom>
            <a:gradFill>
              <a:gsLst>
                <a:gs pos="0">
                  <a:srgbClr val="3F80CE"/>
                </a:gs>
                <a:gs pos="100000">
                  <a:schemeClr val="accent1">
                    <a:hueOff val="357503"/>
                    <a:satOff val="54545"/>
                    <a:lumOff val="29273"/>
                  </a:schemeClr>
                </a:gs>
              </a:gsLst>
              <a:lin ang="16200000"/>
            </a:gradFill>
            <a:ln>
              <a:solidFill>
                <a:srgbClr val="4A7EBB"/>
              </a:solidFill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lIns="45718" tIns="45718" rIns="45718" bIns="45718" anchor="ctr"/>
            <a:lstStyle/>
            <a:p>
              <a:pPr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62" name="Kreis">
              <a:extLst>
                <a:ext uri="{FF2B5EF4-FFF2-40B4-BE49-F238E27FC236}">
                  <a16:creationId xmlns:a16="http://schemas.microsoft.com/office/drawing/2014/main" id="{4C4452C6-9B8A-234D-AA87-F9BB7161AF0E}"/>
                </a:ext>
              </a:extLst>
            </p:cNvPr>
            <p:cNvSpPr/>
            <p:nvPr/>
          </p:nvSpPr>
          <p:spPr>
            <a:xfrm>
              <a:off x="6708482" y="5140570"/>
              <a:ext cx="381003" cy="381004"/>
            </a:xfrm>
            <a:prstGeom prst="ellipse">
              <a:avLst/>
            </a:prstGeom>
            <a:gradFill>
              <a:gsLst>
                <a:gs pos="0">
                  <a:srgbClr val="3F80CE"/>
                </a:gs>
                <a:gs pos="100000">
                  <a:schemeClr val="accent1">
                    <a:hueOff val="357503"/>
                    <a:satOff val="54545"/>
                    <a:lumOff val="29273"/>
                  </a:schemeClr>
                </a:gs>
              </a:gsLst>
              <a:lin ang="16200000"/>
            </a:gradFill>
            <a:ln>
              <a:solidFill>
                <a:srgbClr val="4A7EBB"/>
              </a:solidFill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lIns="45718" tIns="45718" rIns="45718" bIns="45718" anchor="ctr"/>
            <a:lstStyle/>
            <a:p>
              <a:pPr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pic>
        <p:nvPicPr>
          <p:cNvPr id="4" name="Grafik 3">
            <a:extLst>
              <a:ext uri="{FF2B5EF4-FFF2-40B4-BE49-F238E27FC236}">
                <a16:creationId xmlns:a16="http://schemas.microsoft.com/office/drawing/2014/main" id="{074FE892-BA98-394F-A099-EF81B307A4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399" y="4242389"/>
            <a:ext cx="4243802" cy="1952149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Prior Operators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2800"/>
            </a:pPr>
            <a:r>
              <a:t>Prior Operators</a:t>
            </a:r>
          </a:p>
          <a:p>
            <a:pPr marL="0" indent="0">
              <a:buSzTx/>
              <a:buNone/>
              <a:defRPr sz="2800"/>
            </a:pPr>
            <a:endParaRPr/>
          </a:p>
          <a:p>
            <a:pPr marL="280736" indent="-280736">
              <a:buChar char="•"/>
              <a:defRPr sz="1800"/>
            </a:pPr>
            <a:r>
              <a:t>Consider the case of using known operators in the net</a:t>
            </a:r>
          </a:p>
          <a:p>
            <a:pPr lvl="1" indent="228600" algn="ctr">
              <a:defRPr sz="1800"/>
            </a:pPr>
            <a:endParaRPr/>
          </a:p>
          <a:p>
            <a:pPr lvl="1" indent="280797">
              <a:defRPr sz="1800"/>
            </a:pPr>
            <a:endParaRPr/>
          </a:p>
          <a:p>
            <a:pPr marL="280797" indent="-280797">
              <a:buChar char="•"/>
              <a:defRPr sz="1800"/>
            </a:pPr>
            <a:endParaRPr/>
          </a:p>
          <a:p>
            <a:pPr marL="280797" indent="-280797">
              <a:buChar char="•"/>
              <a:defRPr sz="1800"/>
            </a:pPr>
            <a:endParaRPr/>
          </a:p>
          <a:p>
            <a:pPr marL="280797" indent="-280797">
              <a:buChar char="•"/>
              <a:defRPr sz="1800"/>
            </a:pPr>
            <a:r>
              <a:t>Specifically consider the use of two operators in sequence </a:t>
            </a:r>
          </a:p>
          <a:p>
            <a:pPr marL="0" indent="0">
              <a:buSzTx/>
              <a:buNone/>
              <a:defRPr sz="2800"/>
            </a:pPr>
            <a:endParaRPr/>
          </a:p>
        </p:txBody>
      </p:sp>
      <p:sp>
        <p:nvSpPr>
          <p:cNvPr id="226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11</a:t>
            </a:fld>
            <a:endParaRPr/>
          </a:p>
        </p:txBody>
      </p:sp>
      <p:pic>
        <p:nvPicPr>
          <p:cNvPr id="227" name="Bild" descr="Bild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01205" y="2259526"/>
            <a:ext cx="6764558" cy="124007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30" name="Gruppieren"/>
          <p:cNvGrpSpPr/>
          <p:nvPr/>
        </p:nvGrpSpPr>
        <p:grpSpPr>
          <a:xfrm>
            <a:off x="3235521" y="4209942"/>
            <a:ext cx="2672957" cy="546687"/>
            <a:chOff x="0" y="0"/>
            <a:chExt cx="2672956" cy="546686"/>
          </a:xfrm>
        </p:grpSpPr>
        <p:pic>
          <p:nvPicPr>
            <p:cNvPr id="228" name="Bild" descr="Bild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327668" cy="54668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29" name="Bild" descr="Bild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355051" y="9762"/>
              <a:ext cx="1317906" cy="52716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8" name="[2] Tobias Würfl, Florin Ghesu, Vincent Christlein, Andreas Maier. Deep Learning Computed Tomography. MICCAI 2016. Submitted">
            <a:extLst>
              <a:ext uri="{FF2B5EF4-FFF2-40B4-BE49-F238E27FC236}">
                <a16:creationId xmlns:a16="http://schemas.microsoft.com/office/drawing/2014/main" id="{87CA0136-97C3-1B4B-BA59-EA52F1FC56BF}"/>
              </a:ext>
            </a:extLst>
          </p:cNvPr>
          <p:cNvSpPr txBox="1"/>
          <p:nvPr/>
        </p:nvSpPr>
        <p:spPr>
          <a:xfrm>
            <a:off x="685800" y="6172200"/>
            <a:ext cx="7848600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000"/>
            </a:lvl1pPr>
          </a:lstStyle>
          <a:p>
            <a:r>
              <a:rPr dirty="0"/>
              <a:t>[</a:t>
            </a:r>
            <a:r>
              <a:rPr lang="de-DE" dirty="0"/>
              <a:t>24</a:t>
            </a:r>
            <a:r>
              <a:rPr dirty="0"/>
              <a:t>] </a:t>
            </a:r>
            <a:r>
              <a:rPr lang="de-DE" dirty="0"/>
              <a:t>Andreas Maier et al</a:t>
            </a:r>
            <a:r>
              <a:rPr dirty="0"/>
              <a:t>. </a:t>
            </a:r>
            <a:r>
              <a:rPr lang="de-DE" dirty="0"/>
              <a:t>Precision Learning: </a:t>
            </a:r>
            <a:r>
              <a:rPr lang="de-DE" dirty="0" err="1"/>
              <a:t>Towards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known</a:t>
            </a:r>
            <a:r>
              <a:rPr lang="de-DE" dirty="0"/>
              <a:t> </a:t>
            </a:r>
            <a:r>
              <a:rPr lang="de-DE" dirty="0" err="1"/>
              <a:t>operators</a:t>
            </a:r>
            <a:r>
              <a:rPr lang="de-DE" dirty="0"/>
              <a:t> in </a:t>
            </a:r>
            <a:r>
              <a:rPr lang="de-DE" dirty="0" err="1"/>
              <a:t>neural</a:t>
            </a:r>
            <a:r>
              <a:rPr lang="de-DE" dirty="0"/>
              <a:t> </a:t>
            </a:r>
            <a:r>
              <a:rPr lang="de-DE" dirty="0" err="1"/>
              <a:t>networks</a:t>
            </a:r>
            <a:r>
              <a:rPr dirty="0"/>
              <a:t>. </a:t>
            </a:r>
            <a:r>
              <a:rPr lang="de-DE" dirty="0"/>
              <a:t>ICPR</a:t>
            </a:r>
            <a:r>
              <a:rPr dirty="0"/>
              <a:t> 201</a:t>
            </a:r>
            <a:r>
              <a:rPr lang="de-DE" dirty="0"/>
              <a:t>8</a:t>
            </a:r>
            <a:r>
              <a:rPr dirty="0"/>
              <a:t>.</a:t>
            </a:r>
            <a:r>
              <a:rPr lang="de-DE" dirty="0"/>
              <a:t> </a:t>
            </a:r>
            <a:r>
              <a:rPr lang="de-DE" dirty="0" err="1"/>
              <a:t>submitted</a:t>
            </a:r>
            <a:r>
              <a:rPr lang="de-DE" dirty="0"/>
              <a:t>.</a:t>
            </a:r>
            <a:r>
              <a:rPr dirty="0"/>
              <a:t> </a:t>
            </a:r>
            <a:endParaRPr lang="de-DE" dirty="0"/>
          </a:p>
          <a:p>
            <a:r>
              <a:rPr dirty="0"/>
              <a:t> 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Approximation Sequences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2800"/>
            </a:pPr>
            <a:r>
              <a:rPr dirty="0"/>
              <a:t>Approximation Sequences</a:t>
            </a:r>
          </a:p>
          <a:p>
            <a:pPr marL="0" indent="0">
              <a:buSzTx/>
              <a:buNone/>
              <a:defRPr sz="2800"/>
            </a:pPr>
            <a:endParaRPr dirty="0"/>
          </a:p>
          <a:p>
            <a:pPr marL="280736" indent="-280736">
              <a:buChar char="•"/>
              <a:defRPr sz="1800"/>
            </a:pPr>
            <a:r>
              <a:rPr lang="de-DE" dirty="0"/>
              <a:t>S</a:t>
            </a:r>
            <a:r>
              <a:rPr dirty="0" err="1"/>
              <a:t>equential</a:t>
            </a:r>
            <a:r>
              <a:rPr dirty="0"/>
              <a:t> operations</a:t>
            </a:r>
          </a:p>
          <a:p>
            <a:pPr lvl="1" indent="228600" algn="ctr">
              <a:defRPr sz="1800"/>
            </a:pPr>
            <a:endParaRPr dirty="0"/>
          </a:p>
          <a:p>
            <a:pPr marL="280797" indent="-280797">
              <a:buChar char="•"/>
              <a:defRPr sz="1800"/>
            </a:pPr>
            <a:endParaRPr dirty="0"/>
          </a:p>
          <a:p>
            <a:pPr marL="280797" indent="-280797">
              <a:buChar char="•"/>
              <a:defRPr sz="1800"/>
            </a:pPr>
            <a:r>
              <a:rPr dirty="0"/>
              <a:t>Can be approximated:</a:t>
            </a:r>
          </a:p>
          <a:p>
            <a:pPr marL="0" indent="0">
              <a:buSzTx/>
              <a:buNone/>
              <a:defRPr sz="2800"/>
            </a:pPr>
            <a:endParaRPr dirty="0"/>
          </a:p>
        </p:txBody>
      </p:sp>
      <p:sp>
        <p:nvSpPr>
          <p:cNvPr id="233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12</a:t>
            </a:fld>
            <a:endParaRPr/>
          </a:p>
        </p:txBody>
      </p:sp>
      <p:grpSp>
        <p:nvGrpSpPr>
          <p:cNvPr id="236" name="Gruppieren"/>
          <p:cNvGrpSpPr/>
          <p:nvPr/>
        </p:nvGrpSpPr>
        <p:grpSpPr>
          <a:xfrm>
            <a:off x="3235521" y="2232063"/>
            <a:ext cx="2672957" cy="546687"/>
            <a:chOff x="0" y="0"/>
            <a:chExt cx="2672956" cy="546686"/>
          </a:xfrm>
        </p:grpSpPr>
        <p:pic>
          <p:nvPicPr>
            <p:cNvPr id="234" name="Bild" descr="Bild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1327668" cy="54668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35" name="Bild" descr="Bild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355051" y="9762"/>
              <a:ext cx="1317906" cy="52716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237" name="Bild" descr="Bild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323714" y="3368428"/>
            <a:ext cx="5016801" cy="163318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Error of Approximation Sequences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2800"/>
            </a:pPr>
            <a:r>
              <a:t>Error of Approximation Sequences</a:t>
            </a:r>
          </a:p>
          <a:p>
            <a:pPr marL="0" indent="0">
              <a:buSzTx/>
              <a:buNone/>
              <a:defRPr sz="2800"/>
            </a:pPr>
            <a:endParaRPr/>
          </a:p>
          <a:p>
            <a:pPr marL="280736" indent="-280736">
              <a:buChar char="•"/>
              <a:defRPr sz="1800"/>
            </a:pPr>
            <a:r>
              <a:t>Approximation introduces error</a:t>
            </a:r>
          </a:p>
          <a:p>
            <a:pPr lvl="1" indent="228600" algn="ctr">
              <a:defRPr sz="1800"/>
            </a:pPr>
            <a:endParaRPr/>
          </a:p>
          <a:p>
            <a:pPr marL="280797" indent="-280797">
              <a:buChar char="•"/>
              <a:defRPr sz="1800"/>
            </a:pPr>
            <a:endParaRPr/>
          </a:p>
          <a:p>
            <a:pPr marL="280797" indent="-280797">
              <a:buChar char="•"/>
              <a:defRPr sz="1800"/>
            </a:pPr>
            <a:endParaRPr/>
          </a:p>
          <a:p>
            <a:pPr marL="280797" indent="-280797">
              <a:buChar char="•"/>
              <a:defRPr sz="1800"/>
            </a:pPr>
            <a:endParaRPr/>
          </a:p>
          <a:p>
            <a:pPr marL="280797" indent="-280797">
              <a:buChar char="•"/>
              <a:defRPr sz="1800"/>
            </a:pPr>
            <a:endParaRPr/>
          </a:p>
          <a:p>
            <a:pPr marL="280797" indent="-280797">
              <a:buChar char="•"/>
              <a:defRPr sz="1800"/>
            </a:pPr>
            <a:endParaRPr/>
          </a:p>
          <a:p>
            <a:pPr marL="280797" indent="-280797">
              <a:buChar char="•"/>
              <a:defRPr sz="1800"/>
            </a:pPr>
            <a:endParaRPr/>
          </a:p>
          <a:p>
            <a:pPr marL="280797" indent="-280797">
              <a:buChar char="•"/>
              <a:defRPr sz="1800"/>
            </a:pPr>
            <a:r>
              <a:t>Can we find bounds on this error?</a:t>
            </a:r>
          </a:p>
          <a:p>
            <a:pPr marL="0" indent="0">
              <a:buSzTx/>
              <a:buNone/>
              <a:defRPr sz="2800"/>
            </a:pPr>
            <a:endParaRPr/>
          </a:p>
        </p:txBody>
      </p:sp>
      <p:sp>
        <p:nvSpPr>
          <p:cNvPr id="240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13</a:t>
            </a:fld>
            <a:endParaRPr/>
          </a:p>
        </p:txBody>
      </p:sp>
      <p:pic>
        <p:nvPicPr>
          <p:cNvPr id="241" name="Bild" descr="Bild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64038" y="2442037"/>
            <a:ext cx="5332657" cy="19739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Bounds for Sigmoid Functions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2800"/>
            </a:pPr>
            <a:r>
              <a:rPr dirty="0"/>
              <a:t>Bounds for Sigmoid Functions</a:t>
            </a:r>
          </a:p>
          <a:p>
            <a:pPr marL="0" indent="0">
              <a:buSzTx/>
              <a:buNone/>
              <a:defRPr sz="2800"/>
            </a:pPr>
            <a:endParaRPr dirty="0"/>
          </a:p>
          <a:p>
            <a:pPr marL="280736" indent="-280736">
              <a:buChar char="•"/>
              <a:defRPr sz="1800"/>
            </a:pPr>
            <a:r>
              <a:rPr dirty="0"/>
              <a:t>Sigmoid function satisfies the following upper bound:</a:t>
            </a:r>
          </a:p>
          <a:p>
            <a:pPr lvl="1" indent="228600" algn="ctr">
              <a:defRPr sz="1800"/>
            </a:pPr>
            <a:endParaRPr dirty="0"/>
          </a:p>
          <a:p>
            <a:pPr marL="280797" indent="-280797">
              <a:buChar char="•"/>
              <a:defRPr sz="1800"/>
            </a:pPr>
            <a:endParaRPr dirty="0"/>
          </a:p>
          <a:p>
            <a:pPr marL="280797" indent="-280797">
              <a:buChar char="•"/>
              <a:defRPr sz="1800"/>
            </a:pPr>
            <a:endParaRPr lang="de-DE" dirty="0"/>
          </a:p>
          <a:p>
            <a:pPr marL="280797" indent="-280797">
              <a:buChar char="•"/>
              <a:defRPr sz="1800"/>
            </a:pPr>
            <a:r>
              <a:rPr dirty="0"/>
              <a:t>However this does not hold for linear combinations</a:t>
            </a:r>
          </a:p>
          <a:p>
            <a:pPr marL="280797" indent="-280797">
              <a:buChar char="•"/>
              <a:defRPr sz="1800"/>
            </a:pPr>
            <a:endParaRPr dirty="0"/>
          </a:p>
          <a:p>
            <a:pPr marL="280797" indent="-280797">
              <a:buChar char="•"/>
              <a:defRPr sz="1800"/>
            </a:pPr>
            <a:endParaRPr lang="de-DE" dirty="0"/>
          </a:p>
          <a:p>
            <a:pPr marL="280797" indent="-280797">
              <a:buChar char="•"/>
              <a:defRPr sz="1800"/>
            </a:pPr>
            <a:r>
              <a:rPr dirty="0"/>
              <a:t>Alternate formulation:</a:t>
            </a:r>
          </a:p>
          <a:p>
            <a:pPr marL="0" indent="0">
              <a:buSzTx/>
              <a:buNone/>
              <a:defRPr sz="2800"/>
            </a:pPr>
            <a:endParaRPr dirty="0"/>
          </a:p>
        </p:txBody>
      </p:sp>
      <p:sp>
        <p:nvSpPr>
          <p:cNvPr id="244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14</a:t>
            </a:fld>
            <a:endParaRPr/>
          </a:p>
        </p:txBody>
      </p:sp>
      <p:pic>
        <p:nvPicPr>
          <p:cNvPr id="245" name="Bild" descr="Bild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69374" y="2260384"/>
            <a:ext cx="2921985" cy="447317"/>
          </a:xfrm>
          <a:prstGeom prst="rect">
            <a:avLst/>
          </a:prstGeom>
          <a:ln w="12700">
            <a:miter lim="400000"/>
          </a:ln>
        </p:spPr>
      </p:pic>
      <p:pic>
        <p:nvPicPr>
          <p:cNvPr id="246" name="Bild" descr="Bild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428137" y="5683576"/>
            <a:ext cx="4304412" cy="453097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9AC61D21-26FC-B141-9944-9E3ECE4114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0227" y="2785797"/>
            <a:ext cx="3851836" cy="3537828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97FCC285-70DF-FC4E-87D7-5474CD7E80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692" y="1711476"/>
            <a:ext cx="8802905" cy="3615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72088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Error of Approximation Sequences (2)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2800"/>
            </a:pPr>
            <a:r>
              <a:t>Error of Approximation Sequences (2)</a:t>
            </a:r>
          </a:p>
          <a:p>
            <a:pPr marL="0" indent="0">
              <a:buSzTx/>
              <a:buNone/>
              <a:defRPr sz="2800"/>
            </a:pPr>
            <a:endParaRPr/>
          </a:p>
          <a:p>
            <a:pPr marL="280736" indent="-280736">
              <a:buChar char="•"/>
              <a:defRPr sz="1800"/>
            </a:pPr>
            <a:r>
              <a:t>Recall</a:t>
            </a:r>
          </a:p>
          <a:p>
            <a:pPr lvl="1" indent="228600" algn="ctr">
              <a:defRPr sz="1800"/>
            </a:pPr>
            <a:endParaRPr/>
          </a:p>
          <a:p>
            <a:pPr marL="280797" indent="-280797">
              <a:buChar char="•"/>
              <a:defRPr sz="1800"/>
            </a:pPr>
            <a:endParaRPr/>
          </a:p>
          <a:p>
            <a:pPr marL="280797" indent="-280797">
              <a:buChar char="•"/>
              <a:defRPr sz="1800"/>
            </a:pPr>
            <a:endParaRPr/>
          </a:p>
          <a:p>
            <a:pPr marL="280797" indent="-280797">
              <a:buChar char="•"/>
              <a:defRPr sz="1800"/>
            </a:pPr>
            <a:r>
              <a:t>Subtraction of F(x) yields</a:t>
            </a:r>
          </a:p>
          <a:p>
            <a:pPr marL="280797" indent="-280797">
              <a:buChar char="•"/>
              <a:defRPr sz="1800"/>
            </a:pPr>
            <a:endParaRPr/>
          </a:p>
          <a:p>
            <a:pPr marL="280797" indent="-280797">
              <a:buChar char="•"/>
              <a:defRPr sz="1800"/>
            </a:pPr>
            <a:endParaRPr/>
          </a:p>
          <a:p>
            <a:pPr marL="280797" indent="-280797">
              <a:buChar char="•"/>
              <a:defRPr sz="1800"/>
            </a:pPr>
            <a:endParaRPr/>
          </a:p>
          <a:p>
            <a:pPr marL="280797" indent="-280797">
              <a:buChar char="•"/>
              <a:defRPr sz="1800"/>
            </a:pPr>
            <a:r>
              <a:t>Which is bounded by</a:t>
            </a:r>
          </a:p>
          <a:p>
            <a:pPr marL="0" indent="0">
              <a:buSzTx/>
              <a:buNone/>
              <a:defRPr sz="2800"/>
            </a:pPr>
            <a:endParaRPr/>
          </a:p>
        </p:txBody>
      </p:sp>
      <p:sp>
        <p:nvSpPr>
          <p:cNvPr id="255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15</a:t>
            </a:fld>
            <a:endParaRPr/>
          </a:p>
        </p:txBody>
      </p:sp>
      <p:grpSp>
        <p:nvGrpSpPr>
          <p:cNvPr id="258" name="Gruppieren"/>
          <p:cNvGrpSpPr/>
          <p:nvPr/>
        </p:nvGrpSpPr>
        <p:grpSpPr>
          <a:xfrm>
            <a:off x="583400" y="2203572"/>
            <a:ext cx="3648197" cy="561522"/>
            <a:chOff x="0" y="0"/>
            <a:chExt cx="3648195" cy="561520"/>
          </a:xfrm>
        </p:grpSpPr>
        <p:pic>
          <p:nvPicPr>
            <p:cNvPr id="256" name="Bild" descr="Bild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52230"/>
              <a:ext cx="495888" cy="32816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57" name="Bild" descr="Bild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505141" y="0"/>
              <a:ext cx="3143055" cy="56152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259" name="Bild" descr="Bild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308315" y="2237878"/>
            <a:ext cx="4626783" cy="1056512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261" name="Rechteck"/>
          <p:cNvSpPr/>
          <p:nvPr/>
        </p:nvSpPr>
        <p:spPr>
          <a:xfrm>
            <a:off x="7860221" y="2853041"/>
            <a:ext cx="1016500" cy="70472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262" name="Bild" descr="Bild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944338" y="3675651"/>
            <a:ext cx="3714417" cy="1163553"/>
          </a:xfrm>
          <a:prstGeom prst="rect">
            <a:avLst/>
          </a:prstGeom>
          <a:ln w="12700">
            <a:miter lim="400000"/>
          </a:ln>
        </p:spPr>
      </p:pic>
      <p:pic>
        <p:nvPicPr>
          <p:cNvPr id="263" name="Bild" descr="Bild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3970210" y="5053196"/>
            <a:ext cx="2662303" cy="70472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9066165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Error of Approximation Sequences (3)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2800"/>
            </a:pPr>
            <a:r>
              <a:t>Error of Approximation Sequences (3)</a:t>
            </a:r>
          </a:p>
          <a:p>
            <a:pPr marL="0" indent="0">
              <a:buSzTx/>
              <a:buNone/>
              <a:defRPr sz="2800"/>
            </a:pPr>
            <a:endParaRPr/>
          </a:p>
          <a:p>
            <a:pPr marL="280736" indent="-280736">
              <a:buChar char="•"/>
              <a:defRPr sz="1800"/>
            </a:pPr>
            <a:r>
              <a:t>Same idea can also be used for lower bound</a:t>
            </a:r>
          </a:p>
          <a:p>
            <a:pPr lvl="1" indent="228600" algn="ctr">
              <a:defRPr sz="1800"/>
            </a:pPr>
            <a:endParaRPr/>
          </a:p>
          <a:p>
            <a:pPr marL="280797" indent="-280797">
              <a:buChar char="•"/>
              <a:defRPr sz="1800"/>
            </a:pPr>
            <a:endParaRPr/>
          </a:p>
          <a:p>
            <a:pPr marL="280797" indent="-280797">
              <a:buChar char="•"/>
              <a:defRPr sz="1800"/>
            </a:pPr>
            <a:r>
              <a:t>Thus a general bound is</a:t>
            </a:r>
          </a:p>
          <a:p>
            <a:pPr marL="280797" indent="-280797">
              <a:buChar char="•"/>
              <a:defRPr sz="1800"/>
            </a:pPr>
            <a:endParaRPr/>
          </a:p>
          <a:p>
            <a:pPr marL="280797" indent="-280797">
              <a:buChar char="•"/>
              <a:defRPr sz="1800"/>
            </a:pPr>
            <a:endParaRPr/>
          </a:p>
          <a:p>
            <a:pPr marL="280797" indent="-280797">
              <a:buChar char="•"/>
              <a:defRPr sz="1800"/>
            </a:pPr>
            <a:endParaRPr/>
          </a:p>
          <a:p>
            <a:pPr marL="280797" indent="-280797">
              <a:buChar char="•"/>
              <a:defRPr sz="1800"/>
            </a:pPr>
            <a:endParaRPr/>
          </a:p>
          <a:p>
            <a:pPr marL="280797" indent="-280797">
              <a:buChar char="•"/>
              <a:defRPr sz="1800"/>
            </a:pPr>
            <a:endParaRPr/>
          </a:p>
          <a:p>
            <a:pPr marL="0" indent="0">
              <a:buSzTx/>
              <a:buNone/>
              <a:defRPr sz="2800"/>
            </a:pPr>
            <a:endParaRPr/>
          </a:p>
        </p:txBody>
      </p:sp>
      <p:sp>
        <p:nvSpPr>
          <p:cNvPr id="266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16</a:t>
            </a:fld>
            <a:endParaRPr/>
          </a:p>
        </p:txBody>
      </p:sp>
      <p:sp>
        <p:nvSpPr>
          <p:cNvPr id="267" name="Rechteck"/>
          <p:cNvSpPr/>
          <p:nvPr/>
        </p:nvSpPr>
        <p:spPr>
          <a:xfrm>
            <a:off x="7860221" y="2853041"/>
            <a:ext cx="1016500" cy="70472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268" name="Bild" descr="Bild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53891" y="2184876"/>
            <a:ext cx="3002611" cy="732144"/>
          </a:xfrm>
          <a:prstGeom prst="rect">
            <a:avLst/>
          </a:prstGeom>
          <a:ln w="12700">
            <a:miter lim="400000"/>
          </a:ln>
        </p:spPr>
      </p:pic>
      <p:pic>
        <p:nvPicPr>
          <p:cNvPr id="269" name="Bild" descr="Bild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427517" y="3158514"/>
            <a:ext cx="2855359" cy="732144"/>
          </a:xfrm>
          <a:prstGeom prst="rect">
            <a:avLst/>
          </a:prstGeom>
          <a:ln w="12700">
            <a:miter lim="400000"/>
          </a:ln>
        </p:spPr>
      </p:pic>
      <p:sp>
        <p:nvSpPr>
          <p:cNvPr id="270" name="Error U(x)"/>
          <p:cNvSpPr/>
          <p:nvPr/>
        </p:nvSpPr>
        <p:spPr>
          <a:xfrm>
            <a:off x="4158692" y="3232657"/>
            <a:ext cx="1701250" cy="975660"/>
          </a:xfrm>
          <a:prstGeom prst="rect">
            <a:avLst/>
          </a:prstGeom>
          <a:ln w="25400">
            <a:solidFill>
              <a:schemeClr val="accent2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b"/>
          <a:lstStyle>
            <a:lvl1pPr algn="ctr"/>
          </a:lstStyle>
          <a:p>
            <a:r>
              <a:t>Error U(x)</a:t>
            </a:r>
          </a:p>
        </p:txBody>
      </p:sp>
      <p:sp>
        <p:nvSpPr>
          <p:cNvPr id="271" name="Error G(x)"/>
          <p:cNvSpPr/>
          <p:nvPr/>
        </p:nvSpPr>
        <p:spPr>
          <a:xfrm>
            <a:off x="6049605" y="3232657"/>
            <a:ext cx="685268" cy="1259305"/>
          </a:xfrm>
          <a:prstGeom prst="rect">
            <a:avLst/>
          </a:prstGeom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b"/>
          <a:lstStyle>
            <a:lvl1pPr algn="ctr"/>
          </a:lstStyle>
          <a:p>
            <a:r>
              <a:t>Error G(x)</a:t>
            </a:r>
          </a:p>
        </p:txBody>
      </p:sp>
    </p:spTree>
    <p:extLst>
      <p:ext uri="{BB962C8B-B14F-4D97-AF65-F5344CB8AC3E}">
        <p14:creationId xmlns:p14="http://schemas.microsoft.com/office/powerpoint/2010/main" val="2681651341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0" grpId="0" animBg="1" advAuto="0"/>
      <p:bldP spid="271" grpId="0" animBg="1" advAuto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Observations on Bounds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2800"/>
            </a:pPr>
            <a:r>
              <a:rPr dirty="0"/>
              <a:t>Observations on Bounds</a:t>
            </a:r>
          </a:p>
          <a:p>
            <a:pPr marL="0" indent="0">
              <a:buSzTx/>
              <a:buNone/>
              <a:defRPr sz="2800"/>
            </a:pPr>
            <a:endParaRPr dirty="0"/>
          </a:p>
          <a:p>
            <a:pPr marL="280736" indent="-280736">
              <a:buChar char="•"/>
              <a:defRPr sz="1800"/>
            </a:pPr>
            <a:r>
              <a:rPr lang="de-DE" dirty="0" err="1"/>
              <a:t>Bound</a:t>
            </a:r>
            <a:r>
              <a:rPr lang="de-DE" dirty="0"/>
              <a:t> on Error:</a:t>
            </a:r>
            <a:endParaRPr dirty="0"/>
          </a:p>
          <a:p>
            <a:pPr lvl="1" indent="228600" algn="ctr">
              <a:defRPr sz="1800"/>
            </a:pPr>
            <a:endParaRPr dirty="0"/>
          </a:p>
          <a:p>
            <a:pPr marL="280797" indent="-280797">
              <a:buChar char="•"/>
              <a:defRPr sz="1800"/>
            </a:pPr>
            <a:endParaRPr dirty="0"/>
          </a:p>
          <a:p>
            <a:pPr marL="280797" indent="-280797">
              <a:buChar char="•"/>
              <a:defRPr sz="1800"/>
            </a:pPr>
            <a:r>
              <a:rPr dirty="0"/>
              <a:t>Observations</a:t>
            </a:r>
          </a:p>
          <a:p>
            <a:pPr marL="661797" lvl="1" indent="-280797">
              <a:buSzPct val="100000"/>
              <a:buChar char="•"/>
              <a:defRPr sz="1800"/>
            </a:pPr>
            <a:r>
              <a:rPr dirty="0"/>
              <a:t>Error in U(x) and G(x) additive</a:t>
            </a:r>
          </a:p>
          <a:p>
            <a:pPr marL="661797" lvl="1" indent="-280797">
              <a:buSzPct val="100000"/>
              <a:buChar char="•"/>
              <a:defRPr sz="1800"/>
            </a:pPr>
            <a:r>
              <a:rPr dirty="0"/>
              <a:t>Error of U(x) amplified by g(x)</a:t>
            </a:r>
          </a:p>
          <a:p>
            <a:pPr marL="661797" lvl="1" indent="-280797">
              <a:buSzPct val="100000"/>
              <a:buChar char="•"/>
              <a:defRPr sz="1800"/>
            </a:pPr>
            <a:r>
              <a:rPr dirty="0"/>
              <a:t>Interpretation as Feature Extractor =&gt; Importance of Features</a:t>
            </a:r>
          </a:p>
          <a:p>
            <a:pPr marL="661797" lvl="1" indent="-280797">
              <a:buSzPct val="100000"/>
              <a:buChar char="•"/>
              <a:defRPr sz="1800"/>
            </a:pPr>
            <a:r>
              <a:rPr dirty="0"/>
              <a:t>Requires Lipschitz continuity</a:t>
            </a:r>
          </a:p>
          <a:p>
            <a:pPr marL="0" indent="0">
              <a:buSzTx/>
              <a:buNone/>
              <a:defRPr sz="2800"/>
            </a:pPr>
            <a:endParaRPr dirty="0"/>
          </a:p>
        </p:txBody>
      </p:sp>
      <p:sp>
        <p:nvSpPr>
          <p:cNvPr id="283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17</a:t>
            </a:fld>
            <a:endParaRPr/>
          </a:p>
        </p:txBody>
      </p:sp>
      <p:sp>
        <p:nvSpPr>
          <p:cNvPr id="284" name="Rechteck"/>
          <p:cNvSpPr/>
          <p:nvPr/>
        </p:nvSpPr>
        <p:spPr>
          <a:xfrm>
            <a:off x="7860221" y="2853041"/>
            <a:ext cx="1016500" cy="70472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285" name="Bild" descr="Bild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76688" y="1726765"/>
            <a:ext cx="2855360" cy="732145"/>
          </a:xfrm>
          <a:prstGeom prst="rect">
            <a:avLst/>
          </a:prstGeom>
          <a:ln w="12700">
            <a:miter lim="400000"/>
          </a:ln>
        </p:spPr>
      </p:pic>
      <p:sp>
        <p:nvSpPr>
          <p:cNvPr id="286" name="Error U(x)"/>
          <p:cNvSpPr/>
          <p:nvPr/>
        </p:nvSpPr>
        <p:spPr>
          <a:xfrm>
            <a:off x="3807864" y="1800909"/>
            <a:ext cx="1701249" cy="975660"/>
          </a:xfrm>
          <a:prstGeom prst="rect">
            <a:avLst/>
          </a:prstGeom>
          <a:ln w="25400">
            <a:solidFill>
              <a:schemeClr val="accent2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b"/>
          <a:lstStyle>
            <a:lvl1pPr algn="ctr"/>
          </a:lstStyle>
          <a:p>
            <a:r>
              <a:t>Error U(x)</a:t>
            </a:r>
          </a:p>
        </p:txBody>
      </p:sp>
      <p:sp>
        <p:nvSpPr>
          <p:cNvPr id="287" name="Error G(x)"/>
          <p:cNvSpPr/>
          <p:nvPr/>
        </p:nvSpPr>
        <p:spPr>
          <a:xfrm>
            <a:off x="5698776" y="1800909"/>
            <a:ext cx="685269" cy="1259305"/>
          </a:xfrm>
          <a:prstGeom prst="rect">
            <a:avLst/>
          </a:prstGeom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b"/>
          <a:lstStyle>
            <a:lvl1pPr algn="ctr"/>
          </a:lstStyle>
          <a:p>
            <a:r>
              <a:t>Error G(x)</a:t>
            </a:r>
          </a:p>
        </p:txBody>
      </p:sp>
      <p:pic>
        <p:nvPicPr>
          <p:cNvPr id="288" name="Bild" descr="Bild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75006" y="4842576"/>
            <a:ext cx="6764559" cy="124007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8" grpId="1" animBg="1" advAuto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18</a:t>
            </a:fld>
            <a:endParaRPr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BBAD1F6D-FEA3-2849-979C-90A276F276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462" y="710453"/>
            <a:ext cx="8445500" cy="52578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19</a:t>
            </a:fld>
            <a:endParaRPr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0B02AC37-909C-DA41-9257-C33174BD86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79" r="-1679"/>
          <a:stretch/>
        </p:blipFill>
        <p:spPr>
          <a:xfrm>
            <a:off x="360282" y="671229"/>
            <a:ext cx="8864600" cy="5372100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C2C810BB-A805-864C-9219-01D670F867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2585568" y="2024959"/>
            <a:ext cx="4227607" cy="3818484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Towards the Use of Known Operators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2800"/>
            </a:pPr>
            <a:r>
              <a:rPr lang="de-DE" sz="2800" dirty="0" err="1"/>
              <a:t>Towards</a:t>
            </a:r>
            <a:r>
              <a:rPr lang="de-DE" sz="2800" dirty="0"/>
              <a:t> Learning </a:t>
            </a:r>
            <a:r>
              <a:rPr lang="de-DE" sz="2800" dirty="0" err="1"/>
              <a:t>of</a:t>
            </a:r>
            <a:r>
              <a:rPr lang="de-DE" sz="2800" dirty="0"/>
              <a:t> </a:t>
            </a:r>
            <a:r>
              <a:rPr lang="de-DE" sz="2800" dirty="0" err="1"/>
              <a:t>Efficient</a:t>
            </a:r>
            <a:r>
              <a:rPr lang="de-DE" sz="2800" dirty="0"/>
              <a:t> Solutions </a:t>
            </a:r>
            <a:r>
              <a:rPr lang="de-DE" sz="2800" dirty="0" err="1"/>
              <a:t>for</a:t>
            </a:r>
            <a:r>
              <a:rPr lang="de-DE" sz="2800" dirty="0"/>
              <a:t> Signal Processing</a:t>
            </a:r>
          </a:p>
          <a:p>
            <a:pPr marL="0" indent="0">
              <a:buSzTx/>
              <a:buNone/>
              <a:defRPr sz="2800"/>
            </a:pPr>
            <a:endParaRPr dirty="0"/>
          </a:p>
          <a:p>
            <a:pPr marL="279400" indent="-279400">
              <a:buChar char="•"/>
              <a:tabLst>
                <a:tab pos="660400" algn="l"/>
              </a:tabLst>
              <a:defRPr sz="1800"/>
            </a:pPr>
            <a:r>
              <a:rPr lang="de-DE" dirty="0" err="1"/>
              <a:t>Introduction</a:t>
            </a:r>
            <a:endParaRPr lang="de-DE" dirty="0"/>
          </a:p>
          <a:p>
            <a:pPr marL="279400" indent="-279400">
              <a:buChar char="•"/>
              <a:tabLst>
                <a:tab pos="660400" algn="l"/>
              </a:tabLst>
              <a:defRPr sz="1800"/>
            </a:pPr>
            <a:r>
              <a:rPr lang="de-DE" dirty="0" err="1"/>
              <a:t>Deep</a:t>
            </a:r>
            <a:r>
              <a:rPr lang="de-DE" dirty="0"/>
              <a:t> Learning in X-</a:t>
            </a:r>
            <a:r>
              <a:rPr lang="de-DE" dirty="0" err="1"/>
              <a:t>ray</a:t>
            </a:r>
            <a:r>
              <a:rPr lang="de-DE" dirty="0"/>
              <a:t> Imaging</a:t>
            </a:r>
          </a:p>
          <a:p>
            <a:pPr marL="279400" indent="-279400">
              <a:buChar char="•"/>
              <a:tabLst>
                <a:tab pos="660400" algn="l"/>
              </a:tabLst>
              <a:defRPr sz="1800"/>
            </a:pPr>
            <a:r>
              <a:rPr dirty="0"/>
              <a:t>Using Prior Operators in a Neural Network</a:t>
            </a:r>
          </a:p>
          <a:p>
            <a:pPr marL="279400" indent="-279400">
              <a:buChar char="•"/>
              <a:tabLst>
                <a:tab pos="660400" algn="l"/>
              </a:tabLst>
              <a:defRPr sz="1800"/>
            </a:pPr>
            <a:r>
              <a:rPr lang="de-DE" dirty="0" err="1"/>
              <a:t>Deep</a:t>
            </a:r>
            <a:r>
              <a:rPr lang="de-DE" dirty="0"/>
              <a:t> Learning </a:t>
            </a:r>
            <a:r>
              <a:rPr lang="de-DE" sz="1800" dirty="0"/>
              <a:t>Signal Processing</a:t>
            </a:r>
            <a:endParaRPr lang="de-DE" dirty="0"/>
          </a:p>
          <a:p>
            <a:pPr marL="279400" indent="-279400">
              <a:buChar char="•"/>
              <a:tabLst>
                <a:tab pos="660400" algn="l"/>
              </a:tabLst>
              <a:defRPr sz="1800"/>
            </a:pPr>
            <a:r>
              <a:rPr dirty="0"/>
              <a:t>Outlook</a:t>
            </a:r>
          </a:p>
        </p:txBody>
      </p:sp>
      <p:sp>
        <p:nvSpPr>
          <p:cNvPr id="215" name="Foliennummer"/>
          <p:cNvSpPr txBox="1">
            <a:spLocks noGrp="1"/>
          </p:cNvSpPr>
          <p:nvPr>
            <p:ph type="sldNum" sz="quarter" idx="2"/>
          </p:nvPr>
        </p:nvSpPr>
        <p:spPr>
          <a:xfrm>
            <a:off x="8820255" y="6627600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80909246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20</a:t>
            </a:fld>
            <a:endParaRPr/>
          </a:p>
        </p:txBody>
      </p:sp>
      <p:pic>
        <p:nvPicPr>
          <p:cNvPr id="309" name="Bild" descr="Bild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9645" y="983207"/>
            <a:ext cx="8633000" cy="4093617"/>
          </a:xfrm>
          <a:prstGeom prst="rect">
            <a:avLst/>
          </a:prstGeom>
          <a:ln w="12700">
            <a:miter lim="400000"/>
          </a:ln>
        </p:spPr>
      </p:pic>
      <p:pic>
        <p:nvPicPr>
          <p:cNvPr id="310" name="Bild" descr="Bild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63344" y="5349353"/>
            <a:ext cx="6705601" cy="965201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[2] Tobias Würfl, Florin Ghesu, Vincent Christlein, Andreas Maier. Deep Learning Computed Tomography. MICCAI 2016. Submitted">
            <a:extLst>
              <a:ext uri="{FF2B5EF4-FFF2-40B4-BE49-F238E27FC236}">
                <a16:creationId xmlns:a16="http://schemas.microsoft.com/office/drawing/2014/main" id="{836553F4-3829-284F-95C4-5FBEDC2FF7FB}"/>
              </a:ext>
            </a:extLst>
          </p:cNvPr>
          <p:cNvSpPr txBox="1"/>
          <p:nvPr/>
        </p:nvSpPr>
        <p:spPr>
          <a:xfrm>
            <a:off x="685800" y="6261850"/>
            <a:ext cx="7848600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000"/>
            </a:lvl1pPr>
          </a:lstStyle>
          <a:p>
            <a:r>
              <a:rPr dirty="0"/>
              <a:t>[</a:t>
            </a:r>
            <a:r>
              <a:rPr lang="de-DE" dirty="0"/>
              <a:t>24</a:t>
            </a:r>
            <a:r>
              <a:rPr dirty="0"/>
              <a:t>] </a:t>
            </a:r>
            <a:r>
              <a:rPr lang="de-DE" dirty="0"/>
              <a:t>Andreas Maier et al</a:t>
            </a:r>
            <a:r>
              <a:rPr dirty="0"/>
              <a:t>. </a:t>
            </a:r>
            <a:r>
              <a:rPr lang="de-DE" dirty="0"/>
              <a:t>Precision Learning: </a:t>
            </a:r>
            <a:r>
              <a:rPr lang="de-DE" dirty="0" err="1"/>
              <a:t>Towards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known</a:t>
            </a:r>
            <a:r>
              <a:rPr lang="de-DE" dirty="0"/>
              <a:t> </a:t>
            </a:r>
            <a:r>
              <a:rPr lang="de-DE" dirty="0" err="1"/>
              <a:t>operators</a:t>
            </a:r>
            <a:r>
              <a:rPr lang="de-DE" dirty="0"/>
              <a:t> in </a:t>
            </a:r>
            <a:r>
              <a:rPr lang="de-DE" dirty="0" err="1"/>
              <a:t>neural</a:t>
            </a:r>
            <a:r>
              <a:rPr lang="de-DE" dirty="0"/>
              <a:t> </a:t>
            </a:r>
            <a:r>
              <a:rPr lang="de-DE" dirty="0" err="1"/>
              <a:t>networks</a:t>
            </a:r>
            <a:r>
              <a:rPr dirty="0"/>
              <a:t>. </a:t>
            </a:r>
            <a:r>
              <a:rPr lang="de-DE" dirty="0"/>
              <a:t>ICPR</a:t>
            </a:r>
            <a:r>
              <a:rPr dirty="0"/>
              <a:t> 201</a:t>
            </a:r>
            <a:r>
              <a:rPr lang="de-DE" dirty="0"/>
              <a:t>8</a:t>
            </a:r>
            <a:r>
              <a:rPr dirty="0"/>
              <a:t>.</a:t>
            </a:r>
            <a:r>
              <a:rPr lang="de-DE" dirty="0"/>
              <a:t> </a:t>
            </a:r>
            <a:r>
              <a:rPr lang="de-DE" dirty="0" err="1"/>
              <a:t>submitted</a:t>
            </a:r>
            <a:r>
              <a:rPr lang="de-DE" dirty="0"/>
              <a:t>.</a:t>
            </a:r>
            <a:r>
              <a:rPr dirty="0"/>
              <a:t> </a:t>
            </a:r>
            <a:endParaRPr lang="de-DE" dirty="0"/>
          </a:p>
          <a:p>
            <a:r>
              <a:rPr dirty="0"/>
              <a:t> 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Towards the Use of Known Operators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2800"/>
            </a:pPr>
            <a:r>
              <a:rPr lang="de-DE" sz="2800" dirty="0" err="1"/>
              <a:t>Towards</a:t>
            </a:r>
            <a:r>
              <a:rPr lang="de-DE" sz="2800" dirty="0"/>
              <a:t> Learning </a:t>
            </a:r>
            <a:r>
              <a:rPr lang="de-DE" sz="2800" dirty="0" err="1"/>
              <a:t>of</a:t>
            </a:r>
            <a:r>
              <a:rPr lang="de-DE" sz="2800" dirty="0"/>
              <a:t> </a:t>
            </a:r>
            <a:r>
              <a:rPr lang="de-DE" sz="2800" dirty="0" err="1"/>
              <a:t>Efficient</a:t>
            </a:r>
            <a:r>
              <a:rPr lang="de-DE" sz="2800" dirty="0"/>
              <a:t> Solutions </a:t>
            </a:r>
            <a:r>
              <a:rPr lang="de-DE" sz="2800" dirty="0" err="1"/>
              <a:t>for</a:t>
            </a:r>
            <a:r>
              <a:rPr lang="de-DE" sz="2800" dirty="0"/>
              <a:t> Signal Processing</a:t>
            </a:r>
          </a:p>
          <a:p>
            <a:pPr marL="0" indent="0">
              <a:buSzTx/>
              <a:buNone/>
              <a:defRPr sz="2800"/>
            </a:pPr>
            <a:endParaRPr dirty="0"/>
          </a:p>
          <a:p>
            <a:pPr marL="279400" indent="-279400">
              <a:buChar char="•"/>
              <a:tabLst>
                <a:tab pos="660400" algn="l"/>
              </a:tabLst>
              <a:defRPr sz="1800"/>
            </a:pPr>
            <a:r>
              <a:rPr lang="de-DE" dirty="0" err="1"/>
              <a:t>Introduction</a:t>
            </a:r>
            <a:endParaRPr lang="de-DE" dirty="0"/>
          </a:p>
          <a:p>
            <a:pPr marL="279400" indent="-279400">
              <a:buChar char="•"/>
              <a:tabLst>
                <a:tab pos="660400" algn="l"/>
              </a:tabLst>
              <a:defRPr sz="1800"/>
            </a:pPr>
            <a:r>
              <a:rPr lang="de-DE" dirty="0" err="1"/>
              <a:t>Deep</a:t>
            </a:r>
            <a:r>
              <a:rPr lang="de-DE" dirty="0"/>
              <a:t> Learning in X-</a:t>
            </a:r>
            <a:r>
              <a:rPr lang="de-DE" dirty="0" err="1"/>
              <a:t>ray</a:t>
            </a:r>
            <a:r>
              <a:rPr lang="de-DE" dirty="0"/>
              <a:t> Imaging</a:t>
            </a:r>
          </a:p>
          <a:p>
            <a:pPr marL="279400" indent="-279400">
              <a:buChar char="•"/>
              <a:tabLst>
                <a:tab pos="660400" algn="l"/>
              </a:tabLst>
              <a:defRPr sz="1800"/>
            </a:pPr>
            <a:r>
              <a:rPr dirty="0"/>
              <a:t>Using Prior Operators in a Neural Network</a:t>
            </a:r>
          </a:p>
          <a:p>
            <a:pPr marL="279400" indent="-279400">
              <a:buChar char="•"/>
              <a:tabLst>
                <a:tab pos="660400" algn="l"/>
              </a:tabLst>
              <a:defRPr sz="1800"/>
            </a:pPr>
            <a:r>
              <a:rPr lang="de-DE" dirty="0" err="1"/>
              <a:t>Deep</a:t>
            </a:r>
            <a:r>
              <a:rPr lang="de-DE" dirty="0"/>
              <a:t> Learning </a:t>
            </a:r>
            <a:r>
              <a:rPr lang="de-DE" sz="1800" dirty="0"/>
              <a:t>Signal Processing</a:t>
            </a:r>
            <a:endParaRPr lang="de-DE" dirty="0"/>
          </a:p>
          <a:p>
            <a:pPr marL="279400" indent="-279400">
              <a:buChar char="•"/>
              <a:tabLst>
                <a:tab pos="660400" algn="l"/>
              </a:tabLst>
              <a:defRPr sz="1800"/>
            </a:pPr>
            <a:r>
              <a:rPr dirty="0"/>
              <a:t>Outlook</a:t>
            </a:r>
          </a:p>
        </p:txBody>
      </p:sp>
      <p:sp>
        <p:nvSpPr>
          <p:cNvPr id="215" name="Foliennummer"/>
          <p:cNvSpPr txBox="1">
            <a:spLocks noGrp="1"/>
          </p:cNvSpPr>
          <p:nvPr>
            <p:ph type="sldNum" sz="quarter" idx="2"/>
          </p:nvPr>
        </p:nvSpPr>
        <p:spPr>
          <a:xfrm>
            <a:off x="8820255" y="6627600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92483130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Computed Tomography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2800"/>
            </a:pPr>
            <a:r>
              <a:t>Computed Tomography</a:t>
            </a:r>
          </a:p>
          <a:p>
            <a:pPr marL="0" indent="0">
              <a:buSzTx/>
              <a:buNone/>
              <a:defRPr sz="2800"/>
            </a:pPr>
            <a:endParaRPr/>
          </a:p>
          <a:p>
            <a:pPr marL="280736" indent="-280736">
              <a:buChar char="•"/>
              <a:defRPr sz="1800"/>
            </a:pPr>
            <a:r>
              <a:t>Efficient solution via filtered back-projection</a:t>
            </a:r>
          </a:p>
          <a:p>
            <a:pPr lvl="1" indent="228600" algn="ctr">
              <a:defRPr sz="1800"/>
            </a:pPr>
            <a:endParaRPr/>
          </a:p>
          <a:p>
            <a:pPr lvl="1" indent="280797">
              <a:defRPr sz="1800"/>
            </a:pPr>
            <a:endParaRPr/>
          </a:p>
          <a:p>
            <a:pPr marL="280797" indent="-280797">
              <a:buChar char="•"/>
              <a:defRPr sz="1800"/>
            </a:pPr>
            <a:endParaRPr/>
          </a:p>
          <a:p>
            <a:pPr marL="280797" indent="-280797">
              <a:buChar char="•"/>
              <a:defRPr sz="1800"/>
            </a:pPr>
            <a:r>
              <a:t>Can also be derived in matrix notation:</a:t>
            </a:r>
          </a:p>
          <a:p>
            <a:pPr marL="0" indent="0">
              <a:buSzTx/>
              <a:buNone/>
              <a:defRPr sz="2800"/>
            </a:pPr>
            <a:endParaRPr/>
          </a:p>
        </p:txBody>
      </p:sp>
      <p:sp>
        <p:nvSpPr>
          <p:cNvPr id="266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22</a:t>
            </a:fld>
            <a:endParaRPr/>
          </a:p>
        </p:txBody>
      </p:sp>
      <p:grpSp>
        <p:nvGrpSpPr>
          <p:cNvPr id="269" name="Gruppieren"/>
          <p:cNvGrpSpPr/>
          <p:nvPr/>
        </p:nvGrpSpPr>
        <p:grpSpPr>
          <a:xfrm>
            <a:off x="1600198" y="2158999"/>
            <a:ext cx="6218499" cy="690832"/>
            <a:chOff x="0" y="0"/>
            <a:chExt cx="6218497" cy="690830"/>
          </a:xfrm>
        </p:grpSpPr>
        <p:sp>
          <p:nvSpPr>
            <p:cNvPr id="267" name="Rechteck"/>
            <p:cNvSpPr/>
            <p:nvPr/>
          </p:nvSpPr>
          <p:spPr>
            <a:xfrm>
              <a:off x="-1" y="-1"/>
              <a:ext cx="6218499" cy="690832"/>
            </a:xfrm>
            <a:prstGeom prst="rect">
              <a:avLst/>
            </a:prstGeom>
            <a:blipFill rotWithShape="1">
              <a:blip r:embed="rId2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268" name="Text"/>
            <p:cNvSpPr txBox="1"/>
            <p:nvPr/>
          </p:nvSpPr>
          <p:spPr>
            <a:xfrm>
              <a:off x="-1" y="-1"/>
              <a:ext cx="6218499" cy="358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>
                  <a:latin typeface="+mn-lt"/>
                  <a:ea typeface="+mn-ea"/>
                  <a:cs typeface="+mn-cs"/>
                  <a:sym typeface="Calibri"/>
                </a:defRPr>
              </a:lvl1pPr>
            </a:lstStyle>
            <a:p>
              <a:r>
                <a:t> </a:t>
              </a:r>
            </a:p>
          </p:txBody>
        </p:sp>
      </p:grpSp>
      <p:pic>
        <p:nvPicPr>
          <p:cNvPr id="270" name="Bild" descr="Bild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64616" y="3779513"/>
            <a:ext cx="3581403" cy="977902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42131591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Computed Tomography using Neural Networks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0" indent="0">
              <a:buSzTx/>
              <a:buNone/>
              <a:defRPr sz="2800"/>
            </a:pPr>
            <a:r>
              <a:rPr dirty="0"/>
              <a:t>Computed Tomography using Neural Networks</a:t>
            </a:r>
          </a:p>
          <a:p>
            <a:pPr marL="0" indent="0">
              <a:buSzTx/>
              <a:buNone/>
              <a:defRPr sz="2800"/>
            </a:pPr>
            <a:endParaRPr dirty="0"/>
          </a:p>
          <a:p>
            <a:pPr marL="280736" indent="-280736">
              <a:buChar char="•"/>
              <a:defRPr sz="1800"/>
            </a:pPr>
            <a:r>
              <a:rPr dirty="0"/>
              <a:t>All three steps can be modeled as neural network:</a:t>
            </a:r>
          </a:p>
          <a:p>
            <a:pPr lvl="1" indent="228600" algn="ctr">
              <a:defRPr sz="1800"/>
            </a:pPr>
            <a:endParaRPr dirty="0"/>
          </a:p>
          <a:p>
            <a:pPr lvl="1" indent="280797">
              <a:defRPr sz="1800"/>
            </a:pPr>
            <a:endParaRPr dirty="0"/>
          </a:p>
          <a:p>
            <a:pPr marL="280797" indent="-280797">
              <a:buChar char="•"/>
              <a:defRPr sz="1800"/>
            </a:pPr>
            <a:endParaRPr dirty="0"/>
          </a:p>
          <a:p>
            <a:pPr marL="280797" indent="-280797">
              <a:buChar char="•"/>
              <a:defRPr sz="1800"/>
            </a:pPr>
            <a:endParaRPr dirty="0"/>
          </a:p>
          <a:p>
            <a:pPr marL="280797" indent="-280797">
              <a:buChar char="•"/>
              <a:defRPr sz="1800"/>
            </a:pPr>
            <a:endParaRPr dirty="0"/>
          </a:p>
          <a:p>
            <a:pPr marL="280797" indent="-280797">
              <a:buChar char="•"/>
              <a:defRPr sz="1800"/>
            </a:pPr>
            <a:endParaRPr dirty="0"/>
          </a:p>
          <a:p>
            <a:pPr marL="280797" indent="-280797">
              <a:buChar char="•"/>
              <a:defRPr sz="1800"/>
            </a:pPr>
            <a:endParaRPr dirty="0"/>
          </a:p>
          <a:p>
            <a:pPr marL="280797" indent="-280797">
              <a:buChar char="•"/>
              <a:defRPr sz="1800"/>
            </a:pPr>
            <a:endParaRPr dirty="0"/>
          </a:p>
          <a:p>
            <a:pPr marL="280797" indent="-280797">
              <a:buChar char="•"/>
              <a:defRPr sz="1800"/>
            </a:pPr>
            <a:endParaRPr lang="de-DE" dirty="0"/>
          </a:p>
          <a:p>
            <a:pPr marL="280797" indent="-280797">
              <a:buChar char="•"/>
              <a:defRPr sz="1800"/>
            </a:pPr>
            <a:endParaRPr dirty="0"/>
          </a:p>
          <a:p>
            <a:pPr marL="0" indent="0">
              <a:buSzTx/>
              <a:buNone/>
              <a:defRPr sz="1800"/>
            </a:pPr>
            <a:endParaRPr dirty="0"/>
          </a:p>
          <a:p>
            <a:pPr marL="280797" indent="-280797">
              <a:buChar char="•"/>
              <a:defRPr sz="1800"/>
            </a:pPr>
            <a:r>
              <a:rPr dirty="0"/>
              <a:t>All weights are known from FBP</a:t>
            </a:r>
            <a:endParaRPr lang="de-DE" dirty="0"/>
          </a:p>
          <a:p>
            <a:pPr marL="280797" indent="-280797">
              <a:buChar char="•"/>
              <a:defRPr sz="1800"/>
            </a:pPr>
            <a:r>
              <a:rPr lang="de-DE" dirty="0"/>
              <a:t>Operator A </a:t>
            </a:r>
            <a:r>
              <a:rPr lang="de-DE" dirty="0" err="1"/>
              <a:t>does</a:t>
            </a:r>
            <a:r>
              <a:rPr lang="de-DE" dirty="0"/>
              <a:t> not fit </a:t>
            </a:r>
            <a:r>
              <a:rPr lang="de-DE" dirty="0" err="1"/>
              <a:t>into</a:t>
            </a:r>
            <a:r>
              <a:rPr lang="de-DE" dirty="0"/>
              <a:t> </a:t>
            </a:r>
            <a:r>
              <a:rPr lang="de-DE" dirty="0" err="1"/>
              <a:t>memory</a:t>
            </a:r>
            <a:r>
              <a:rPr lang="de-DE" dirty="0"/>
              <a:t> =&gt; </a:t>
            </a:r>
            <a:r>
              <a:rPr lang="de-DE" dirty="0" err="1"/>
              <a:t>compute</a:t>
            </a:r>
            <a:r>
              <a:rPr lang="de-DE" dirty="0"/>
              <a:t> on-</a:t>
            </a:r>
            <a:r>
              <a:rPr lang="de-DE" dirty="0" err="1"/>
              <a:t>the</a:t>
            </a:r>
            <a:r>
              <a:rPr lang="de-DE" dirty="0"/>
              <a:t>-</a:t>
            </a:r>
            <a:r>
              <a:rPr lang="de-DE" dirty="0" err="1"/>
              <a:t>fly</a:t>
            </a:r>
            <a:endParaRPr dirty="0"/>
          </a:p>
        </p:txBody>
      </p:sp>
      <p:sp>
        <p:nvSpPr>
          <p:cNvPr id="273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23</a:t>
            </a:fld>
            <a:endParaRPr/>
          </a:p>
        </p:txBody>
      </p:sp>
      <p:pic>
        <p:nvPicPr>
          <p:cNvPr id="274" name="image46.png" descr="image4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81200" y="2362200"/>
            <a:ext cx="5376861" cy="336856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77" name="Gruppieren"/>
          <p:cNvGrpSpPr/>
          <p:nvPr/>
        </p:nvGrpSpPr>
        <p:grpSpPr>
          <a:xfrm>
            <a:off x="6858000" y="3810000"/>
            <a:ext cx="762000" cy="609600"/>
            <a:chOff x="0" y="0"/>
            <a:chExt cx="762000" cy="609600"/>
          </a:xfrm>
        </p:grpSpPr>
        <p:sp>
          <p:nvSpPr>
            <p:cNvPr id="275" name="Abgerundetes Rechteck"/>
            <p:cNvSpPr/>
            <p:nvPr/>
          </p:nvSpPr>
          <p:spPr>
            <a:xfrm>
              <a:off x="0" y="0"/>
              <a:ext cx="762000" cy="6096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 b="1"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276" name="Loss function"/>
            <p:cNvSpPr txBox="1"/>
            <p:nvPr/>
          </p:nvSpPr>
          <p:spPr>
            <a:xfrm>
              <a:off x="29757" y="119380"/>
              <a:ext cx="702486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 b="1">
                  <a:latin typeface="+mn-lt"/>
                  <a:ea typeface="+mn-ea"/>
                  <a:cs typeface="+mn-cs"/>
                  <a:sym typeface="Calibri"/>
                </a:defRPr>
              </a:lvl1pPr>
            </a:lstStyle>
            <a:p>
              <a:r>
                <a:t>Loss function</a:t>
              </a:r>
            </a:p>
          </p:txBody>
        </p:sp>
      </p:grpSp>
      <p:sp>
        <p:nvSpPr>
          <p:cNvPr id="278" name="(FCL)"/>
          <p:cNvSpPr txBox="1"/>
          <p:nvPr/>
        </p:nvSpPr>
        <p:spPr>
          <a:xfrm>
            <a:off x="4343400" y="5607655"/>
            <a:ext cx="435593" cy="2269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000" b="1"/>
            </a:lvl1pPr>
          </a:lstStyle>
          <a:p>
            <a:r>
              <a:t>(FCL)</a:t>
            </a:r>
          </a:p>
        </p:txBody>
      </p:sp>
    </p:spTree>
    <p:extLst>
      <p:ext uri="{BB962C8B-B14F-4D97-AF65-F5344CB8AC3E}">
        <p14:creationId xmlns:p14="http://schemas.microsoft.com/office/powerpoint/2010/main" val="3023383505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Discretization (2)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2800"/>
            </a:pPr>
            <a:r>
              <a:t>Discretization (2)</a:t>
            </a:r>
          </a:p>
          <a:p>
            <a:pPr marL="0" indent="0">
              <a:buSzTx/>
              <a:buNone/>
              <a:defRPr sz="2800"/>
            </a:pPr>
            <a:endParaRPr/>
          </a:p>
          <a:p>
            <a:pPr marL="280736" indent="-280736">
              <a:buChar char="•"/>
              <a:defRPr sz="1800"/>
            </a:pPr>
            <a:r>
              <a:t>Implementation by the book:</a:t>
            </a:r>
          </a:p>
          <a:p>
            <a:pPr marL="0" indent="0">
              <a:buSzTx/>
              <a:buNone/>
              <a:defRPr sz="2800"/>
            </a:pPr>
            <a:endParaRPr/>
          </a:p>
        </p:txBody>
      </p:sp>
      <p:sp>
        <p:nvSpPr>
          <p:cNvPr id="290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24</a:t>
            </a:fld>
            <a:endParaRPr/>
          </a:p>
        </p:txBody>
      </p:sp>
      <p:pic>
        <p:nvPicPr>
          <p:cNvPr id="291" name="Bild" descr="Bild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78851" y="2464101"/>
            <a:ext cx="1270001" cy="1270002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[2] Tobias Würfl, Florin Ghesu, Vincent Christlein, Andreas Maier. Deep Learning Computed Tomography. MICCAI 2016. Submitted">
            <a:extLst>
              <a:ext uri="{FF2B5EF4-FFF2-40B4-BE49-F238E27FC236}">
                <a16:creationId xmlns:a16="http://schemas.microsoft.com/office/drawing/2014/main" id="{9E06441B-F5EC-6140-8ED0-C3DF1C998EA2}"/>
              </a:ext>
            </a:extLst>
          </p:cNvPr>
          <p:cNvSpPr txBox="1"/>
          <p:nvPr/>
        </p:nvSpPr>
        <p:spPr>
          <a:xfrm>
            <a:off x="685800" y="6172200"/>
            <a:ext cx="7848600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000"/>
            </a:lvl1pPr>
          </a:lstStyle>
          <a:p>
            <a:r>
              <a:rPr dirty="0"/>
              <a:t>[2</a:t>
            </a:r>
            <a:r>
              <a:rPr lang="de-DE" dirty="0"/>
              <a:t>6</a:t>
            </a:r>
            <a:r>
              <a:rPr dirty="0"/>
              <a:t>] </a:t>
            </a:r>
            <a:r>
              <a:rPr lang="de-DE" dirty="0"/>
              <a:t>Christopher </a:t>
            </a:r>
            <a:r>
              <a:rPr lang="de-DE" dirty="0" err="1"/>
              <a:t>Syben</a:t>
            </a:r>
            <a:r>
              <a:rPr lang="de-DE" dirty="0"/>
              <a:t> et al</a:t>
            </a:r>
            <a:r>
              <a:rPr dirty="0"/>
              <a:t>. </a:t>
            </a:r>
            <a:r>
              <a:rPr lang="de-DE" dirty="0"/>
              <a:t>A </a:t>
            </a:r>
            <a:r>
              <a:rPr lang="de-DE" dirty="0" err="1"/>
              <a:t>Deep</a:t>
            </a:r>
            <a:r>
              <a:rPr lang="de-DE" dirty="0"/>
              <a:t> Learning Approach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Reconstruction</a:t>
            </a:r>
            <a:r>
              <a:rPr lang="de-DE" dirty="0"/>
              <a:t> Filter Kernel </a:t>
            </a:r>
            <a:r>
              <a:rPr lang="de-DE" dirty="0" err="1"/>
              <a:t>Discretization</a:t>
            </a:r>
            <a:r>
              <a:rPr dirty="0"/>
              <a:t>. </a:t>
            </a:r>
            <a:r>
              <a:rPr lang="de-DE" dirty="0"/>
              <a:t>CT Meeting 2018</a:t>
            </a:r>
            <a:r>
              <a:rPr dirty="0"/>
              <a:t>. </a:t>
            </a:r>
            <a:r>
              <a:rPr lang="de-DE" dirty="0" err="1"/>
              <a:t>Accepted</a:t>
            </a:r>
            <a:r>
              <a:rPr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60276968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Discretization (2)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2800"/>
            </a:pPr>
            <a:r>
              <a:t>Discretization (2)</a:t>
            </a:r>
          </a:p>
          <a:p>
            <a:pPr marL="0" indent="0">
              <a:buSzTx/>
              <a:buNone/>
              <a:defRPr sz="2800"/>
            </a:pPr>
            <a:endParaRPr/>
          </a:p>
          <a:p>
            <a:pPr marL="280736" indent="-280736">
              <a:buChar char="•"/>
              <a:defRPr sz="1800"/>
            </a:pPr>
            <a:r>
              <a:t>Implementation by the book:</a:t>
            </a:r>
          </a:p>
          <a:p>
            <a:pPr marL="0" indent="0">
              <a:buSzTx/>
              <a:buNone/>
              <a:defRPr sz="2800"/>
            </a:pPr>
            <a:endParaRPr/>
          </a:p>
        </p:txBody>
      </p:sp>
      <p:sp>
        <p:nvSpPr>
          <p:cNvPr id="294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25</a:t>
            </a:fld>
            <a:endParaRPr/>
          </a:p>
        </p:txBody>
      </p:sp>
      <p:pic>
        <p:nvPicPr>
          <p:cNvPr id="295" name="Bild" descr="Bild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78851" y="2464101"/>
            <a:ext cx="1270001" cy="1270002"/>
          </a:xfrm>
          <a:prstGeom prst="rect">
            <a:avLst/>
          </a:prstGeom>
          <a:ln w="12700">
            <a:miter lim="400000"/>
          </a:ln>
        </p:spPr>
      </p:pic>
      <p:pic>
        <p:nvPicPr>
          <p:cNvPr id="296" name="Bild" descr="Bild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11902" y="4210484"/>
            <a:ext cx="3603899" cy="1699953"/>
          </a:xfrm>
          <a:prstGeom prst="rect">
            <a:avLst/>
          </a:prstGeom>
          <a:ln w="12700">
            <a:miter lim="400000"/>
          </a:ln>
        </p:spPr>
      </p:pic>
      <p:sp>
        <p:nvSpPr>
          <p:cNvPr id="297" name="Linie"/>
          <p:cNvSpPr/>
          <p:nvPr/>
        </p:nvSpPr>
        <p:spPr>
          <a:xfrm flipV="1">
            <a:off x="2078851" y="2464102"/>
            <a:ext cx="1270001" cy="1270001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pPr>
              <a:defRPr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7" name="[2] Tobias Würfl, Florin Ghesu, Vincent Christlein, Andreas Maier. Deep Learning Computed Tomography. MICCAI 2016. Submitted">
            <a:extLst>
              <a:ext uri="{FF2B5EF4-FFF2-40B4-BE49-F238E27FC236}">
                <a16:creationId xmlns:a16="http://schemas.microsoft.com/office/drawing/2014/main" id="{4045D6FE-FC03-2B49-B150-7C090C0330AE}"/>
              </a:ext>
            </a:extLst>
          </p:cNvPr>
          <p:cNvSpPr txBox="1"/>
          <p:nvPr/>
        </p:nvSpPr>
        <p:spPr>
          <a:xfrm>
            <a:off x="685800" y="6172200"/>
            <a:ext cx="7848600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000"/>
            </a:lvl1pPr>
          </a:lstStyle>
          <a:p>
            <a:r>
              <a:rPr dirty="0"/>
              <a:t>[2</a:t>
            </a:r>
            <a:r>
              <a:rPr lang="de-DE" dirty="0"/>
              <a:t>6</a:t>
            </a:r>
            <a:r>
              <a:rPr dirty="0"/>
              <a:t>] </a:t>
            </a:r>
            <a:r>
              <a:rPr lang="de-DE" dirty="0"/>
              <a:t>Christopher </a:t>
            </a:r>
            <a:r>
              <a:rPr lang="de-DE" dirty="0" err="1"/>
              <a:t>Syben</a:t>
            </a:r>
            <a:r>
              <a:rPr lang="de-DE" dirty="0"/>
              <a:t> et al</a:t>
            </a:r>
            <a:r>
              <a:rPr dirty="0"/>
              <a:t>. </a:t>
            </a:r>
            <a:r>
              <a:rPr lang="de-DE" dirty="0"/>
              <a:t>A </a:t>
            </a:r>
            <a:r>
              <a:rPr lang="de-DE" dirty="0" err="1"/>
              <a:t>Deep</a:t>
            </a:r>
            <a:r>
              <a:rPr lang="de-DE" dirty="0"/>
              <a:t> Learning Approach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Reconstruction</a:t>
            </a:r>
            <a:r>
              <a:rPr lang="de-DE" dirty="0"/>
              <a:t> Filter Kernel </a:t>
            </a:r>
            <a:r>
              <a:rPr lang="de-DE" dirty="0" err="1"/>
              <a:t>Discretization</a:t>
            </a:r>
            <a:r>
              <a:rPr dirty="0"/>
              <a:t>. </a:t>
            </a:r>
            <a:r>
              <a:rPr lang="de-DE" dirty="0"/>
              <a:t>CT Meeting 2018</a:t>
            </a:r>
            <a:r>
              <a:rPr dirty="0"/>
              <a:t>. </a:t>
            </a:r>
            <a:r>
              <a:rPr lang="de-DE" dirty="0" err="1"/>
              <a:t>Accepted</a:t>
            </a:r>
            <a:r>
              <a:rPr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28373099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Discretization (2)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2800"/>
            </a:pPr>
            <a:r>
              <a:t>Discretization (2)</a:t>
            </a:r>
          </a:p>
          <a:p>
            <a:pPr marL="0" indent="0">
              <a:buSzTx/>
              <a:buNone/>
              <a:defRPr sz="2800"/>
            </a:pPr>
            <a:endParaRPr/>
          </a:p>
          <a:p>
            <a:pPr marL="280736" indent="-280736">
              <a:buChar char="•"/>
              <a:defRPr sz="1800"/>
            </a:pPr>
            <a:r>
              <a:t>Implementation by the book:</a:t>
            </a:r>
          </a:p>
          <a:p>
            <a:pPr marL="0" indent="0">
              <a:buSzTx/>
              <a:buNone/>
              <a:defRPr sz="2800"/>
            </a:pPr>
            <a:endParaRPr/>
          </a:p>
        </p:txBody>
      </p:sp>
      <p:sp>
        <p:nvSpPr>
          <p:cNvPr id="300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26</a:t>
            </a:fld>
            <a:endParaRPr/>
          </a:p>
        </p:txBody>
      </p:sp>
      <p:pic>
        <p:nvPicPr>
          <p:cNvPr id="301" name="Bild" descr="Bild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78851" y="2464101"/>
            <a:ext cx="1270001" cy="1270002"/>
          </a:xfrm>
          <a:prstGeom prst="rect">
            <a:avLst/>
          </a:prstGeom>
          <a:ln w="12700">
            <a:miter lim="400000"/>
          </a:ln>
        </p:spPr>
      </p:pic>
      <p:pic>
        <p:nvPicPr>
          <p:cNvPr id="302" name="Bild" descr="Bild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11902" y="4210484"/>
            <a:ext cx="3603899" cy="1699953"/>
          </a:xfrm>
          <a:prstGeom prst="rect">
            <a:avLst/>
          </a:prstGeom>
          <a:ln w="12700">
            <a:miter lim="400000"/>
          </a:ln>
        </p:spPr>
      </p:pic>
      <p:sp>
        <p:nvSpPr>
          <p:cNvPr id="303" name="Linie"/>
          <p:cNvSpPr/>
          <p:nvPr/>
        </p:nvSpPr>
        <p:spPr>
          <a:xfrm flipV="1">
            <a:off x="2078851" y="2464102"/>
            <a:ext cx="1270001" cy="1270001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pPr>
              <a:defRPr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pic>
        <p:nvPicPr>
          <p:cNvPr id="304" name="Bild" descr="Bild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815234" y="2464101"/>
            <a:ext cx="1270002" cy="1270002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[2] Tobias Würfl, Florin Ghesu, Vincent Christlein, Andreas Maier. Deep Learning Computed Tomography. MICCAI 2016. Submitted">
            <a:extLst>
              <a:ext uri="{FF2B5EF4-FFF2-40B4-BE49-F238E27FC236}">
                <a16:creationId xmlns:a16="http://schemas.microsoft.com/office/drawing/2014/main" id="{751DE0F2-DFD6-304F-9DE2-A9F5BD8EEAE6}"/>
              </a:ext>
            </a:extLst>
          </p:cNvPr>
          <p:cNvSpPr txBox="1"/>
          <p:nvPr/>
        </p:nvSpPr>
        <p:spPr>
          <a:xfrm>
            <a:off x="685800" y="6172200"/>
            <a:ext cx="7848600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000"/>
            </a:lvl1pPr>
          </a:lstStyle>
          <a:p>
            <a:r>
              <a:rPr dirty="0"/>
              <a:t>[2</a:t>
            </a:r>
            <a:r>
              <a:rPr lang="de-DE" dirty="0"/>
              <a:t>6</a:t>
            </a:r>
            <a:r>
              <a:rPr dirty="0"/>
              <a:t>] </a:t>
            </a:r>
            <a:r>
              <a:rPr lang="de-DE" dirty="0"/>
              <a:t>Christopher </a:t>
            </a:r>
            <a:r>
              <a:rPr lang="de-DE" dirty="0" err="1"/>
              <a:t>Syben</a:t>
            </a:r>
            <a:r>
              <a:rPr lang="de-DE" dirty="0"/>
              <a:t> et al</a:t>
            </a:r>
            <a:r>
              <a:rPr dirty="0"/>
              <a:t>. </a:t>
            </a:r>
            <a:r>
              <a:rPr lang="de-DE" dirty="0"/>
              <a:t>A </a:t>
            </a:r>
            <a:r>
              <a:rPr lang="de-DE" dirty="0" err="1"/>
              <a:t>Deep</a:t>
            </a:r>
            <a:r>
              <a:rPr lang="de-DE" dirty="0"/>
              <a:t> Learning Approach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Reconstruction</a:t>
            </a:r>
            <a:r>
              <a:rPr lang="de-DE" dirty="0"/>
              <a:t> Filter Kernel </a:t>
            </a:r>
            <a:r>
              <a:rPr lang="de-DE" dirty="0" err="1"/>
              <a:t>Discretization</a:t>
            </a:r>
            <a:r>
              <a:rPr dirty="0"/>
              <a:t>. </a:t>
            </a:r>
            <a:r>
              <a:rPr lang="de-DE" dirty="0"/>
              <a:t>CT Meeting 2018</a:t>
            </a:r>
            <a:r>
              <a:rPr dirty="0"/>
              <a:t>. </a:t>
            </a:r>
            <a:r>
              <a:rPr lang="de-DE" dirty="0" err="1"/>
              <a:t>Accepted</a:t>
            </a:r>
            <a:r>
              <a:rPr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97052020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Discretization (2)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2800"/>
            </a:pPr>
            <a:r>
              <a:t>Discretization (2)</a:t>
            </a:r>
          </a:p>
          <a:p>
            <a:pPr marL="0" indent="0">
              <a:buSzTx/>
              <a:buNone/>
              <a:defRPr sz="2800"/>
            </a:pPr>
            <a:endParaRPr/>
          </a:p>
          <a:p>
            <a:pPr marL="280736" indent="-280736">
              <a:buChar char="•"/>
              <a:defRPr sz="1800"/>
            </a:pPr>
            <a:r>
              <a:t>Implementation by the book:</a:t>
            </a:r>
          </a:p>
          <a:p>
            <a:pPr marL="0" indent="0">
              <a:buSzTx/>
              <a:buNone/>
              <a:defRPr sz="2800"/>
            </a:pPr>
            <a:endParaRPr/>
          </a:p>
        </p:txBody>
      </p:sp>
      <p:sp>
        <p:nvSpPr>
          <p:cNvPr id="307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27</a:t>
            </a:fld>
            <a:endParaRPr/>
          </a:p>
        </p:txBody>
      </p:sp>
      <p:pic>
        <p:nvPicPr>
          <p:cNvPr id="308" name="Bild" descr="Bild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78851" y="2464101"/>
            <a:ext cx="1270001" cy="1270002"/>
          </a:xfrm>
          <a:prstGeom prst="rect">
            <a:avLst/>
          </a:prstGeom>
          <a:ln w="12700">
            <a:miter lim="400000"/>
          </a:ln>
        </p:spPr>
      </p:pic>
      <p:pic>
        <p:nvPicPr>
          <p:cNvPr id="309" name="Bild" descr="Bild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11902" y="4210484"/>
            <a:ext cx="3603899" cy="1699953"/>
          </a:xfrm>
          <a:prstGeom prst="rect">
            <a:avLst/>
          </a:prstGeom>
          <a:ln w="12700">
            <a:miter lim="400000"/>
          </a:ln>
        </p:spPr>
      </p:pic>
      <p:sp>
        <p:nvSpPr>
          <p:cNvPr id="310" name="Linie"/>
          <p:cNvSpPr/>
          <p:nvPr/>
        </p:nvSpPr>
        <p:spPr>
          <a:xfrm flipV="1">
            <a:off x="2078851" y="2464102"/>
            <a:ext cx="1270001" cy="1270001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pPr>
              <a:defRPr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pic>
        <p:nvPicPr>
          <p:cNvPr id="311" name="Bild" descr="Bild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815234" y="2464101"/>
            <a:ext cx="1270002" cy="1270002"/>
          </a:xfrm>
          <a:prstGeom prst="rect">
            <a:avLst/>
          </a:prstGeom>
          <a:ln w="12700">
            <a:miter lim="400000"/>
          </a:ln>
        </p:spPr>
      </p:pic>
      <p:sp>
        <p:nvSpPr>
          <p:cNvPr id="312" name="Linie"/>
          <p:cNvSpPr/>
          <p:nvPr/>
        </p:nvSpPr>
        <p:spPr>
          <a:xfrm flipV="1">
            <a:off x="5815234" y="2464102"/>
            <a:ext cx="1270002" cy="1270001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pPr>
              <a:defRPr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pic>
        <p:nvPicPr>
          <p:cNvPr id="313" name="Bild" descr="Bild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682563" y="4226652"/>
            <a:ext cx="3535346" cy="1667617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[2] Tobias Würfl, Florin Ghesu, Vincent Christlein, Andreas Maier. Deep Learning Computed Tomography. MICCAI 2016. Submitted">
            <a:extLst>
              <a:ext uri="{FF2B5EF4-FFF2-40B4-BE49-F238E27FC236}">
                <a16:creationId xmlns:a16="http://schemas.microsoft.com/office/drawing/2014/main" id="{D2C5DD05-3B40-BC42-90CE-2156EF8D1E29}"/>
              </a:ext>
            </a:extLst>
          </p:cNvPr>
          <p:cNvSpPr txBox="1"/>
          <p:nvPr/>
        </p:nvSpPr>
        <p:spPr>
          <a:xfrm>
            <a:off x="685800" y="6172200"/>
            <a:ext cx="7848600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000"/>
            </a:lvl1pPr>
          </a:lstStyle>
          <a:p>
            <a:r>
              <a:rPr dirty="0"/>
              <a:t>[2</a:t>
            </a:r>
            <a:r>
              <a:rPr lang="de-DE" dirty="0"/>
              <a:t>6</a:t>
            </a:r>
            <a:r>
              <a:rPr dirty="0"/>
              <a:t>] </a:t>
            </a:r>
            <a:r>
              <a:rPr lang="de-DE" dirty="0"/>
              <a:t>Christopher </a:t>
            </a:r>
            <a:r>
              <a:rPr lang="de-DE" dirty="0" err="1"/>
              <a:t>Syben</a:t>
            </a:r>
            <a:r>
              <a:rPr lang="de-DE" dirty="0"/>
              <a:t> et al</a:t>
            </a:r>
            <a:r>
              <a:rPr dirty="0"/>
              <a:t>. </a:t>
            </a:r>
            <a:r>
              <a:rPr lang="de-DE" dirty="0"/>
              <a:t>A </a:t>
            </a:r>
            <a:r>
              <a:rPr lang="de-DE" dirty="0" err="1"/>
              <a:t>Deep</a:t>
            </a:r>
            <a:r>
              <a:rPr lang="de-DE" dirty="0"/>
              <a:t> Learning Approach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Reconstruction</a:t>
            </a:r>
            <a:r>
              <a:rPr lang="de-DE" dirty="0"/>
              <a:t> Filter Kernel </a:t>
            </a:r>
            <a:r>
              <a:rPr lang="de-DE" dirty="0" err="1"/>
              <a:t>Discretization</a:t>
            </a:r>
            <a:r>
              <a:rPr dirty="0"/>
              <a:t>. </a:t>
            </a:r>
            <a:r>
              <a:rPr lang="de-DE" dirty="0"/>
              <a:t>CT Meeting 2018</a:t>
            </a:r>
            <a:r>
              <a:rPr dirty="0"/>
              <a:t>. </a:t>
            </a:r>
            <a:r>
              <a:rPr lang="de-DE" dirty="0" err="1"/>
              <a:t>Accepted</a:t>
            </a:r>
            <a:r>
              <a:rPr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10995115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Discretization (3)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2800"/>
            </a:pPr>
            <a:r>
              <a:rPr lang="de-DE" dirty="0" err="1"/>
              <a:t>Discretization</a:t>
            </a:r>
            <a:r>
              <a:rPr lang="de-DE" dirty="0"/>
              <a:t> (3)</a:t>
            </a:r>
            <a:endParaRPr dirty="0"/>
          </a:p>
          <a:p>
            <a:pPr marL="0" indent="0">
              <a:buSzTx/>
              <a:buNone/>
              <a:defRPr sz="2800"/>
            </a:pPr>
            <a:endParaRPr dirty="0"/>
          </a:p>
          <a:p>
            <a:pPr marL="280736" indent="-280736">
              <a:buChar char="•"/>
              <a:defRPr sz="1800"/>
            </a:pPr>
            <a:r>
              <a:rPr dirty="0"/>
              <a:t>Idea: Neural Networks are discrete end-to-end</a:t>
            </a:r>
          </a:p>
          <a:p>
            <a:pPr lvl="1" indent="280797">
              <a:defRPr sz="1800"/>
            </a:pPr>
            <a:r>
              <a:rPr dirty="0"/>
              <a:t>=&gt; Network must learn correct solution</a:t>
            </a:r>
          </a:p>
          <a:p>
            <a:pPr lvl="1" indent="280797">
              <a:defRPr sz="1800"/>
            </a:pPr>
            <a:endParaRPr dirty="0"/>
          </a:p>
          <a:p>
            <a:pPr marL="280797" indent="-280797">
              <a:buChar char="•"/>
              <a:defRPr sz="1800"/>
            </a:pPr>
            <a:r>
              <a:rPr dirty="0"/>
              <a:t>Correct discretization is an intrinsic property of the net</a:t>
            </a:r>
          </a:p>
          <a:p>
            <a:pPr marL="0" indent="0">
              <a:buSzTx/>
              <a:buNone/>
              <a:defRPr sz="2800"/>
            </a:pPr>
            <a:endParaRPr dirty="0"/>
          </a:p>
        </p:txBody>
      </p:sp>
      <p:sp>
        <p:nvSpPr>
          <p:cNvPr id="316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28</a:t>
            </a:fld>
            <a:endParaRPr/>
          </a:p>
        </p:txBody>
      </p:sp>
      <p:pic>
        <p:nvPicPr>
          <p:cNvPr id="317" name="Bild" descr="Bild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50518" y="3625069"/>
            <a:ext cx="2489202" cy="673102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109741557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Discretization (3)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2800"/>
            </a:pPr>
            <a:r>
              <a:rPr dirty="0"/>
              <a:t>Discretization (3)</a:t>
            </a:r>
          </a:p>
          <a:p>
            <a:pPr marL="0" indent="0">
              <a:buSzTx/>
              <a:buNone/>
              <a:defRPr sz="2800"/>
            </a:pPr>
            <a:endParaRPr dirty="0"/>
          </a:p>
          <a:p>
            <a:pPr marL="280736" indent="-280736">
              <a:buChar char="•"/>
              <a:defRPr sz="1800"/>
            </a:pPr>
            <a:r>
              <a:rPr dirty="0"/>
              <a:t>Idea: Neural Networks are discrete end-to-end</a:t>
            </a:r>
          </a:p>
          <a:p>
            <a:pPr lvl="1" indent="280797">
              <a:defRPr sz="1800"/>
            </a:pPr>
            <a:r>
              <a:rPr dirty="0"/>
              <a:t>=&gt; Network must learn correct solution</a:t>
            </a:r>
          </a:p>
          <a:p>
            <a:pPr lvl="1" indent="280797">
              <a:defRPr sz="1800"/>
            </a:pPr>
            <a:endParaRPr dirty="0"/>
          </a:p>
          <a:p>
            <a:pPr marL="280797" indent="-280797">
              <a:buChar char="•"/>
              <a:defRPr sz="1800"/>
            </a:pPr>
            <a:r>
              <a:rPr dirty="0"/>
              <a:t>Correct discretization is an intrinsic property of the net</a:t>
            </a:r>
          </a:p>
          <a:p>
            <a:pPr marL="0" indent="0">
              <a:buSzTx/>
              <a:buNone/>
              <a:defRPr sz="2800"/>
            </a:pPr>
            <a:endParaRPr dirty="0"/>
          </a:p>
        </p:txBody>
      </p:sp>
      <p:sp>
        <p:nvSpPr>
          <p:cNvPr id="320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29</a:t>
            </a:fld>
            <a:endParaRPr/>
          </a:p>
        </p:txBody>
      </p:sp>
      <p:pic>
        <p:nvPicPr>
          <p:cNvPr id="321" name="Bild" descr="Bild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50518" y="3625069"/>
            <a:ext cx="2489202" cy="67310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24" name="Netz"/>
          <p:cNvGrpSpPr/>
          <p:nvPr/>
        </p:nvGrpSpPr>
        <p:grpSpPr>
          <a:xfrm>
            <a:off x="4253305" y="3928236"/>
            <a:ext cx="1244666" cy="836876"/>
            <a:chOff x="0" y="0"/>
            <a:chExt cx="1244665" cy="836874"/>
          </a:xfrm>
        </p:grpSpPr>
        <p:sp>
          <p:nvSpPr>
            <p:cNvPr id="322" name="Rechteck"/>
            <p:cNvSpPr/>
            <p:nvPr/>
          </p:nvSpPr>
          <p:spPr>
            <a:xfrm>
              <a:off x="-1" y="0"/>
              <a:ext cx="1244667" cy="836875"/>
            </a:xfrm>
            <a:prstGeom prst="rect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45718" tIns="45718" rIns="45718" bIns="45718" numCol="1" anchor="b">
              <a:noAutofit/>
            </a:bodyPr>
            <a:lstStyle/>
            <a:p>
              <a:pPr algn="ctr">
                <a:defRPr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323" name="Net"/>
            <p:cNvSpPr txBox="1"/>
            <p:nvPr/>
          </p:nvSpPr>
          <p:spPr>
            <a:xfrm>
              <a:off x="-1" y="478736"/>
              <a:ext cx="1244667" cy="3581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8" tIns="45718" rIns="45718" bIns="45718" numCol="1" anchor="b">
              <a:spAutoFit/>
            </a:bodyPr>
            <a:lstStyle>
              <a:lvl1pPr algn="ctr">
                <a:defRPr>
                  <a:latin typeface="+mn-lt"/>
                  <a:ea typeface="+mn-ea"/>
                  <a:cs typeface="+mn-cs"/>
                  <a:sym typeface="Calibri"/>
                </a:defRPr>
              </a:lvl1pPr>
            </a:lstStyle>
            <a:p>
              <a:r>
                <a:t>Net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89363302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E755475E-28A2-1543-87B9-E861A7095C38}"/>
              </a:ext>
            </a:extLst>
          </p:cNvPr>
          <p:cNvGrpSpPr/>
          <p:nvPr/>
        </p:nvGrpSpPr>
        <p:grpSpPr>
          <a:xfrm>
            <a:off x="1202002" y="1234498"/>
            <a:ext cx="6816196" cy="4637685"/>
            <a:chOff x="1216180" y="1224905"/>
            <a:chExt cx="6816196" cy="4637685"/>
          </a:xfrm>
        </p:grpSpPr>
        <p:pic>
          <p:nvPicPr>
            <p:cNvPr id="17" name="Grafik 16">
              <a:extLst>
                <a:ext uri="{FF2B5EF4-FFF2-40B4-BE49-F238E27FC236}">
                  <a16:creationId xmlns:a16="http://schemas.microsoft.com/office/drawing/2014/main" id="{EFF8BA74-27B6-BE41-AD5C-BEE29DA17D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16180" y="4938360"/>
              <a:ext cx="6816196" cy="924230"/>
            </a:xfrm>
            <a:prstGeom prst="rect">
              <a:avLst/>
            </a:prstGeom>
            <a:noFill/>
          </p:spPr>
        </p:pic>
        <p:pic>
          <p:nvPicPr>
            <p:cNvPr id="18" name="Grafik 17">
              <a:extLst>
                <a:ext uri="{FF2B5EF4-FFF2-40B4-BE49-F238E27FC236}">
                  <a16:creationId xmlns:a16="http://schemas.microsoft.com/office/drawing/2014/main" id="{BAA5A835-F625-3D4D-9BFE-383059BF54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16180" y="1224905"/>
              <a:ext cx="2535799" cy="3736967"/>
            </a:xfrm>
            <a:prstGeom prst="rect">
              <a:avLst/>
            </a:prstGeom>
            <a:noFill/>
          </p:spPr>
        </p:pic>
        <p:pic>
          <p:nvPicPr>
            <p:cNvPr id="19" name="Grafik 18">
              <a:extLst>
                <a:ext uri="{FF2B5EF4-FFF2-40B4-BE49-F238E27FC236}">
                  <a16:creationId xmlns:a16="http://schemas.microsoft.com/office/drawing/2014/main" id="{9C0C072A-6F92-C146-B270-7AC904CAADA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56089" y="1242785"/>
              <a:ext cx="1929255" cy="3702385"/>
            </a:xfrm>
            <a:prstGeom prst="rect">
              <a:avLst/>
            </a:prstGeom>
            <a:noFill/>
          </p:spPr>
        </p:pic>
        <p:pic>
          <p:nvPicPr>
            <p:cNvPr id="20" name="Grafik 19">
              <a:extLst>
                <a:ext uri="{FF2B5EF4-FFF2-40B4-BE49-F238E27FC236}">
                  <a16:creationId xmlns:a16="http://schemas.microsoft.com/office/drawing/2014/main" id="{47577F31-A70A-8A4D-B405-6627E844A06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682142" y="1242785"/>
              <a:ext cx="2337038" cy="3722468"/>
            </a:xfrm>
            <a:prstGeom prst="rect">
              <a:avLst/>
            </a:prstGeom>
            <a:noFill/>
          </p:spPr>
        </p:pic>
      </p:grp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388E4E09-6D33-6A47-92CE-82AF181A8F31}"/>
              </a:ext>
            </a:extLst>
          </p:cNvPr>
          <p:cNvGrpSpPr/>
          <p:nvPr/>
        </p:nvGrpSpPr>
        <p:grpSpPr>
          <a:xfrm>
            <a:off x="358481" y="1260697"/>
            <a:ext cx="8740104" cy="4580419"/>
            <a:chOff x="358481" y="1260697"/>
            <a:chExt cx="8740104" cy="4580419"/>
          </a:xfrm>
        </p:grpSpPr>
        <p:pic>
          <p:nvPicPr>
            <p:cNvPr id="2" name="Grafik 1">
              <a:extLst>
                <a:ext uri="{FF2B5EF4-FFF2-40B4-BE49-F238E27FC236}">
                  <a16:creationId xmlns:a16="http://schemas.microsoft.com/office/drawing/2014/main" id="{275A2F10-D610-C040-8C51-73B9EE28A6B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58481" y="1260697"/>
              <a:ext cx="8740104" cy="2417771"/>
            </a:xfrm>
            <a:prstGeom prst="rect">
              <a:avLst/>
            </a:prstGeom>
          </p:spPr>
        </p:pic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E538B8C4-D252-CB43-BD42-9E4E998B0F6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94340" y="3674855"/>
              <a:ext cx="8677939" cy="2166261"/>
            </a:xfrm>
            <a:prstGeom prst="rect">
              <a:avLst/>
            </a:prstGeom>
          </p:spPr>
        </p:pic>
      </p:grpSp>
      <p:sp>
        <p:nvSpPr>
          <p:cNvPr id="3" name="Work at the Lab - Examples">
            <a:extLst>
              <a:ext uri="{FF2B5EF4-FFF2-40B4-BE49-F238E27FC236}">
                <a16:creationId xmlns:a16="http://schemas.microsoft.com/office/drawing/2014/main" id="{6929B0A7-EFEE-DB42-A3AF-903227D58BE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60172" y="848497"/>
            <a:ext cx="8340389" cy="5571217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2800"/>
            </a:pPr>
            <a:r>
              <a:rPr lang="de-DE" dirty="0"/>
              <a:t>DL – Prior Work</a:t>
            </a:r>
            <a:endParaRPr dirty="0"/>
          </a:p>
          <a:p>
            <a:pPr marL="0" indent="0">
              <a:buSzTx/>
              <a:buNone/>
              <a:defRPr sz="2800"/>
            </a:pPr>
            <a:endParaRPr dirty="0"/>
          </a:p>
        </p:txBody>
      </p:sp>
      <p:sp>
        <p:nvSpPr>
          <p:cNvPr id="4" name="Foliennummer">
            <a:extLst>
              <a:ext uri="{FF2B5EF4-FFF2-40B4-BE49-F238E27FC236}">
                <a16:creationId xmlns:a16="http://schemas.microsoft.com/office/drawing/2014/main" id="{2A4A930D-B07C-184C-9741-19257029C52B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8820255" y="6627600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3</a:t>
            </a:fld>
            <a:endParaRPr/>
          </a:p>
        </p:txBody>
      </p:sp>
      <p:sp>
        <p:nvSpPr>
          <p:cNvPr id="6" name="[2] Tobias Würfl, Florin Ghesu, Vincent Christlein, Andreas Maier. Deep Learning Computed Tomography. MICCAI 2016. Submitted">
            <a:extLst>
              <a:ext uri="{FF2B5EF4-FFF2-40B4-BE49-F238E27FC236}">
                <a16:creationId xmlns:a16="http://schemas.microsoft.com/office/drawing/2014/main" id="{8C20C507-82D8-8541-BF4D-D8977D061F0D}"/>
              </a:ext>
            </a:extLst>
          </p:cNvPr>
          <p:cNvSpPr txBox="1"/>
          <p:nvPr/>
        </p:nvSpPr>
        <p:spPr>
          <a:xfrm>
            <a:off x="685800" y="5903250"/>
            <a:ext cx="7848600" cy="11695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000"/>
            </a:lvl1pPr>
          </a:lstStyle>
          <a:p>
            <a:r>
              <a:rPr dirty="0"/>
              <a:t>[</a:t>
            </a:r>
            <a:r>
              <a:rPr lang="de-DE" dirty="0"/>
              <a:t>17</a:t>
            </a:r>
            <a:r>
              <a:rPr dirty="0"/>
              <a:t>] </a:t>
            </a:r>
            <a:r>
              <a:rPr lang="de-DE" dirty="0"/>
              <a:t>Mathias </a:t>
            </a:r>
            <a:r>
              <a:rPr lang="de-DE" dirty="0" err="1"/>
              <a:t>Unberath</a:t>
            </a:r>
            <a:r>
              <a:rPr lang="de-DE" dirty="0"/>
              <a:t> et al. </a:t>
            </a:r>
            <a:r>
              <a:rPr lang="de-DE" dirty="0" err="1"/>
              <a:t>Deep</a:t>
            </a:r>
            <a:r>
              <a:rPr lang="de-DE" dirty="0"/>
              <a:t> Learning-</a:t>
            </a:r>
            <a:r>
              <a:rPr lang="de-DE" dirty="0" err="1"/>
              <a:t>based</a:t>
            </a:r>
            <a:r>
              <a:rPr lang="de-DE" dirty="0"/>
              <a:t> </a:t>
            </a:r>
            <a:r>
              <a:rPr lang="de-DE" dirty="0" err="1"/>
              <a:t>Inpainting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Virtual DSA. 2017 IEEE </a:t>
            </a:r>
            <a:r>
              <a:rPr lang="de-DE" dirty="0" err="1"/>
              <a:t>Nuclear</a:t>
            </a:r>
            <a:r>
              <a:rPr lang="de-DE" dirty="0"/>
              <a:t> Science Symposium </a:t>
            </a:r>
            <a:r>
              <a:rPr lang="de-DE" dirty="0" err="1"/>
              <a:t>and</a:t>
            </a:r>
            <a:r>
              <a:rPr lang="de-DE" dirty="0"/>
              <a:t> Medical Imaging Conference </a:t>
            </a:r>
            <a:r>
              <a:rPr lang="de-DE" dirty="0" err="1"/>
              <a:t>Record</a:t>
            </a:r>
            <a:r>
              <a:rPr lang="de-DE" dirty="0"/>
              <a:t> (NSS/MIC), Atlanta, 21.10-28.10.2017 – </a:t>
            </a:r>
            <a:r>
              <a:rPr lang="de-DE" b="1" dirty="0"/>
              <a:t>Second Place Student Paper Award</a:t>
            </a:r>
          </a:p>
          <a:p>
            <a:r>
              <a:rPr lang="de-DE" dirty="0"/>
              <a:t>[18] Katharina </a:t>
            </a:r>
            <a:r>
              <a:rPr lang="de-DE" dirty="0" err="1"/>
              <a:t>Breininger</a:t>
            </a:r>
            <a:r>
              <a:rPr lang="de-DE" dirty="0"/>
              <a:t> et al. Intraoperative Stent Segmentation in X-</a:t>
            </a:r>
            <a:r>
              <a:rPr lang="de-DE" dirty="0" err="1"/>
              <a:t>ray</a:t>
            </a:r>
            <a:r>
              <a:rPr lang="de-DE" dirty="0"/>
              <a:t> </a:t>
            </a:r>
            <a:r>
              <a:rPr lang="de-DE" dirty="0" err="1"/>
              <a:t>Fluoroscopy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Endovascular</a:t>
            </a:r>
            <a:r>
              <a:rPr lang="de-DE" dirty="0"/>
              <a:t> </a:t>
            </a:r>
            <a:r>
              <a:rPr lang="de-DE" dirty="0" err="1"/>
              <a:t>Aortic</a:t>
            </a:r>
            <a:r>
              <a:rPr lang="de-DE" dirty="0"/>
              <a:t> </a:t>
            </a:r>
            <a:r>
              <a:rPr lang="de-DE" dirty="0" err="1"/>
              <a:t>Repair</a:t>
            </a:r>
            <a:r>
              <a:rPr lang="de-DE" dirty="0"/>
              <a:t>. International Journal </a:t>
            </a:r>
            <a:r>
              <a:rPr lang="de-DE" dirty="0" err="1"/>
              <a:t>of</a:t>
            </a:r>
            <a:r>
              <a:rPr lang="de-DE" dirty="0"/>
              <a:t> Computer </a:t>
            </a:r>
            <a:r>
              <a:rPr lang="de-DE" dirty="0" err="1"/>
              <a:t>Assisted</a:t>
            </a:r>
            <a:r>
              <a:rPr lang="de-DE" dirty="0"/>
              <a:t> </a:t>
            </a:r>
            <a:r>
              <a:rPr lang="de-DE" dirty="0" err="1"/>
              <a:t>Radiology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Surgery</a:t>
            </a:r>
            <a:r>
              <a:rPr lang="de-DE" dirty="0"/>
              <a:t>. </a:t>
            </a:r>
            <a:r>
              <a:rPr lang="de-DE" dirty="0" err="1"/>
              <a:t>accepted</a:t>
            </a:r>
            <a:r>
              <a:rPr lang="de-DE" dirty="0"/>
              <a:t>. 2018</a:t>
            </a:r>
            <a:endParaRPr lang="de-DE" b="1" dirty="0"/>
          </a:p>
          <a:p>
            <a:endParaRPr lang="de-DE" b="1" dirty="0"/>
          </a:p>
          <a:p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4068278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Discretization (3)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2800"/>
            </a:pPr>
            <a:r>
              <a:rPr dirty="0"/>
              <a:t>Discretization (3)</a:t>
            </a:r>
          </a:p>
          <a:p>
            <a:pPr marL="0" indent="0">
              <a:buSzTx/>
              <a:buNone/>
              <a:defRPr sz="2800"/>
            </a:pPr>
            <a:endParaRPr dirty="0"/>
          </a:p>
          <a:p>
            <a:pPr marL="280736" indent="-280736">
              <a:buChar char="•"/>
              <a:defRPr sz="1800"/>
            </a:pPr>
            <a:r>
              <a:rPr dirty="0"/>
              <a:t>Idea: Neural Networks are discrete end-to-end</a:t>
            </a:r>
          </a:p>
          <a:p>
            <a:pPr lvl="1" indent="280797">
              <a:defRPr sz="1800"/>
            </a:pPr>
            <a:r>
              <a:rPr dirty="0"/>
              <a:t>=&gt; Network must learn correct solution</a:t>
            </a:r>
          </a:p>
          <a:p>
            <a:pPr lvl="1" indent="280797">
              <a:defRPr sz="1800"/>
            </a:pPr>
            <a:endParaRPr dirty="0"/>
          </a:p>
          <a:p>
            <a:pPr marL="280797" indent="-280797">
              <a:buChar char="•"/>
              <a:defRPr sz="1800"/>
            </a:pPr>
            <a:r>
              <a:rPr dirty="0"/>
              <a:t>Correct discretization is an intrinsic property of the net</a:t>
            </a:r>
          </a:p>
          <a:p>
            <a:pPr marL="280797" indent="-280797">
              <a:buChar char="•"/>
              <a:defRPr sz="1800"/>
            </a:pPr>
            <a:endParaRPr dirty="0"/>
          </a:p>
          <a:p>
            <a:pPr marL="280797" indent="-280797">
              <a:buChar char="•"/>
              <a:defRPr sz="1800"/>
            </a:pPr>
            <a:endParaRPr dirty="0"/>
          </a:p>
          <a:p>
            <a:pPr marL="280797" indent="-280797">
              <a:buChar char="•"/>
              <a:defRPr sz="1800"/>
            </a:pPr>
            <a:endParaRPr dirty="0"/>
          </a:p>
          <a:p>
            <a:pPr marL="280797" indent="-280797">
              <a:buChar char="•"/>
              <a:defRPr sz="1800"/>
            </a:pPr>
            <a:endParaRPr dirty="0"/>
          </a:p>
          <a:p>
            <a:pPr marL="280797" indent="-280797">
              <a:buChar char="•"/>
              <a:defRPr sz="1800"/>
            </a:pPr>
            <a:r>
              <a:rPr dirty="0"/>
              <a:t>Associated optimization problem:</a:t>
            </a:r>
          </a:p>
          <a:p>
            <a:pPr marL="0" indent="0">
              <a:buSzTx/>
              <a:buNone/>
              <a:defRPr sz="2800"/>
            </a:pPr>
            <a:endParaRPr dirty="0"/>
          </a:p>
        </p:txBody>
      </p:sp>
      <p:sp>
        <p:nvSpPr>
          <p:cNvPr id="327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30</a:t>
            </a:fld>
            <a:endParaRPr/>
          </a:p>
        </p:txBody>
      </p:sp>
      <p:pic>
        <p:nvPicPr>
          <p:cNvPr id="328" name="Bild" descr="Bild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50518" y="3625069"/>
            <a:ext cx="2489202" cy="673102"/>
          </a:xfrm>
          <a:prstGeom prst="rect">
            <a:avLst/>
          </a:prstGeom>
          <a:ln w="12700">
            <a:miter lim="400000"/>
          </a:ln>
        </p:spPr>
      </p:pic>
      <p:pic>
        <p:nvPicPr>
          <p:cNvPr id="329" name="Bild" descr="Bild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244277" y="5145473"/>
            <a:ext cx="3276603" cy="520702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140059967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Discretization (3)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2800"/>
            </a:pPr>
            <a:r>
              <a:t>Discretization (3)</a:t>
            </a:r>
          </a:p>
          <a:p>
            <a:pPr marL="0" indent="0">
              <a:buSzTx/>
              <a:buNone/>
              <a:defRPr sz="2800"/>
            </a:pPr>
            <a:endParaRPr/>
          </a:p>
          <a:p>
            <a:pPr marL="280736" indent="-280736">
              <a:buChar char="•"/>
              <a:defRPr sz="1800"/>
            </a:pPr>
            <a:r>
              <a:t>Objective function:</a:t>
            </a:r>
          </a:p>
          <a:p>
            <a:pPr marL="0" indent="0">
              <a:buSzTx/>
              <a:buNone/>
              <a:defRPr sz="2800"/>
            </a:pPr>
            <a:endParaRPr/>
          </a:p>
        </p:txBody>
      </p:sp>
      <p:sp>
        <p:nvSpPr>
          <p:cNvPr id="332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31</a:t>
            </a:fld>
            <a:endParaRPr/>
          </a:p>
        </p:txBody>
      </p:sp>
      <p:pic>
        <p:nvPicPr>
          <p:cNvPr id="333" name="Bild" descr="Bild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33700" y="2381369"/>
            <a:ext cx="3276600" cy="520702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242929336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Discretization (3)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2800"/>
            </a:pPr>
            <a:r>
              <a:t>Discretization (3)</a:t>
            </a:r>
          </a:p>
          <a:p>
            <a:pPr marL="0" indent="0">
              <a:buSzTx/>
              <a:buNone/>
              <a:defRPr sz="2800"/>
            </a:pPr>
            <a:endParaRPr/>
          </a:p>
          <a:p>
            <a:pPr marL="280736" indent="-280736">
              <a:buChar char="•"/>
              <a:defRPr sz="1800"/>
            </a:pPr>
            <a:r>
              <a:t>Objective function:</a:t>
            </a:r>
          </a:p>
          <a:p>
            <a:pPr marL="280736" indent="-280736">
              <a:buChar char="•"/>
              <a:defRPr sz="1800"/>
            </a:pPr>
            <a:endParaRPr/>
          </a:p>
          <a:p>
            <a:pPr marL="280736" indent="-280736">
              <a:buChar char="•"/>
              <a:defRPr sz="1800"/>
            </a:pPr>
            <a:endParaRPr/>
          </a:p>
          <a:p>
            <a:pPr marL="280736" indent="-280736">
              <a:buChar char="•"/>
              <a:defRPr sz="1800"/>
            </a:pPr>
            <a:endParaRPr/>
          </a:p>
          <a:p>
            <a:pPr marL="280736" indent="-280736">
              <a:buChar char="•"/>
              <a:defRPr sz="1800"/>
            </a:pPr>
            <a:r>
              <a:t>Gradient:</a:t>
            </a:r>
          </a:p>
          <a:p>
            <a:pPr marL="0" indent="0">
              <a:buSzTx/>
              <a:buNone/>
              <a:defRPr sz="2800"/>
            </a:pPr>
            <a:endParaRPr/>
          </a:p>
        </p:txBody>
      </p:sp>
      <p:sp>
        <p:nvSpPr>
          <p:cNvPr id="336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32</a:t>
            </a:fld>
            <a:endParaRPr/>
          </a:p>
        </p:txBody>
      </p:sp>
      <p:pic>
        <p:nvPicPr>
          <p:cNvPr id="337" name="Bild" descr="Bild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33700" y="2381369"/>
            <a:ext cx="3276600" cy="520702"/>
          </a:xfrm>
          <a:prstGeom prst="rect">
            <a:avLst/>
          </a:prstGeom>
          <a:ln w="12700">
            <a:miter lim="400000"/>
          </a:ln>
        </p:spPr>
      </p:pic>
      <p:pic>
        <p:nvPicPr>
          <p:cNvPr id="338" name="Bild" descr="Bild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53330" y="3665242"/>
            <a:ext cx="4152903" cy="546102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535021981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Discretization (3)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2800"/>
            </a:pPr>
            <a:r>
              <a:t>Discretization (3)</a:t>
            </a:r>
          </a:p>
          <a:p>
            <a:pPr marL="0" indent="0">
              <a:buSzTx/>
              <a:buNone/>
              <a:defRPr sz="2800"/>
            </a:pPr>
            <a:endParaRPr/>
          </a:p>
          <a:p>
            <a:pPr marL="280736" indent="-280736">
              <a:buChar char="•"/>
              <a:defRPr sz="1800"/>
            </a:pPr>
            <a:r>
              <a:t>Objective function:</a:t>
            </a:r>
          </a:p>
          <a:p>
            <a:pPr marL="280736" indent="-280736">
              <a:buChar char="•"/>
              <a:defRPr sz="1800"/>
            </a:pPr>
            <a:endParaRPr/>
          </a:p>
          <a:p>
            <a:pPr marL="280736" indent="-280736">
              <a:buChar char="•"/>
              <a:defRPr sz="1800"/>
            </a:pPr>
            <a:endParaRPr/>
          </a:p>
          <a:p>
            <a:pPr marL="280736" indent="-280736">
              <a:buChar char="•"/>
              <a:defRPr sz="1800"/>
            </a:pPr>
            <a:endParaRPr/>
          </a:p>
          <a:p>
            <a:pPr marL="280736" indent="-280736">
              <a:buChar char="•"/>
              <a:defRPr sz="1800"/>
            </a:pPr>
            <a:r>
              <a:t>Gradient:</a:t>
            </a:r>
          </a:p>
          <a:p>
            <a:pPr marL="0" indent="0">
              <a:buSzTx/>
              <a:buNone/>
              <a:defRPr sz="2800"/>
            </a:pPr>
            <a:endParaRPr/>
          </a:p>
        </p:txBody>
      </p:sp>
      <p:sp>
        <p:nvSpPr>
          <p:cNvPr id="341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33</a:t>
            </a:fld>
            <a:endParaRPr/>
          </a:p>
        </p:txBody>
      </p:sp>
      <p:pic>
        <p:nvPicPr>
          <p:cNvPr id="342" name="Bild" descr="Bild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33700" y="2381369"/>
            <a:ext cx="3276600" cy="520702"/>
          </a:xfrm>
          <a:prstGeom prst="rect">
            <a:avLst/>
          </a:prstGeom>
          <a:ln w="12700">
            <a:miter lim="400000"/>
          </a:ln>
        </p:spPr>
      </p:pic>
      <p:pic>
        <p:nvPicPr>
          <p:cNvPr id="343" name="Bild" descr="Bild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53330" y="3665242"/>
            <a:ext cx="4152903" cy="54610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46" name="Recon"/>
          <p:cNvGrpSpPr/>
          <p:nvPr/>
        </p:nvGrpSpPr>
        <p:grpSpPr>
          <a:xfrm>
            <a:off x="4096098" y="3335971"/>
            <a:ext cx="1376509" cy="836876"/>
            <a:chOff x="0" y="0"/>
            <a:chExt cx="1376508" cy="836874"/>
          </a:xfrm>
        </p:grpSpPr>
        <p:sp>
          <p:nvSpPr>
            <p:cNvPr id="344" name="Rechteck"/>
            <p:cNvSpPr/>
            <p:nvPr/>
          </p:nvSpPr>
          <p:spPr>
            <a:xfrm>
              <a:off x="-1" y="0"/>
              <a:ext cx="1376510" cy="836875"/>
            </a:xfrm>
            <a:prstGeom prst="rect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45718" tIns="45718" rIns="45718" bIns="45718" numCol="1" anchor="t">
              <a:noAutofit/>
            </a:bodyPr>
            <a:lstStyle/>
            <a:p>
              <a:pPr algn="ctr">
                <a:defRPr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345" name="Recon"/>
            <p:cNvSpPr txBox="1"/>
            <p:nvPr/>
          </p:nvSpPr>
          <p:spPr>
            <a:xfrm>
              <a:off x="-1" y="0"/>
              <a:ext cx="1376510" cy="3581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 algn="ctr">
                <a:defRPr>
                  <a:latin typeface="+mn-lt"/>
                  <a:ea typeface="+mn-ea"/>
                  <a:cs typeface="+mn-cs"/>
                  <a:sym typeface="Calibri"/>
                </a:defRPr>
              </a:lvl1pPr>
            </a:lstStyle>
            <a:p>
              <a:r>
                <a:t>Recon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28274980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Discretization (3)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2800"/>
            </a:pPr>
            <a:r>
              <a:t>Discretization (3)</a:t>
            </a:r>
          </a:p>
          <a:p>
            <a:pPr marL="0" indent="0">
              <a:buSzTx/>
              <a:buNone/>
              <a:defRPr sz="2800"/>
            </a:pPr>
            <a:endParaRPr/>
          </a:p>
          <a:p>
            <a:pPr marL="280736" indent="-280736">
              <a:buChar char="•"/>
              <a:defRPr sz="1800"/>
            </a:pPr>
            <a:r>
              <a:t>Objective function:</a:t>
            </a:r>
          </a:p>
          <a:p>
            <a:pPr marL="280736" indent="-280736">
              <a:buChar char="•"/>
              <a:defRPr sz="1800"/>
            </a:pPr>
            <a:endParaRPr/>
          </a:p>
          <a:p>
            <a:pPr marL="280736" indent="-280736">
              <a:buChar char="•"/>
              <a:defRPr sz="1800"/>
            </a:pPr>
            <a:endParaRPr/>
          </a:p>
          <a:p>
            <a:pPr marL="280736" indent="-280736">
              <a:buChar char="•"/>
              <a:defRPr sz="1800"/>
            </a:pPr>
            <a:endParaRPr/>
          </a:p>
          <a:p>
            <a:pPr marL="280736" indent="-280736">
              <a:buChar char="•"/>
              <a:defRPr sz="1800"/>
            </a:pPr>
            <a:r>
              <a:t>Gradient:</a:t>
            </a:r>
          </a:p>
          <a:p>
            <a:pPr marL="0" indent="0">
              <a:buSzTx/>
              <a:buNone/>
              <a:defRPr sz="2800"/>
            </a:pPr>
            <a:endParaRPr/>
          </a:p>
        </p:txBody>
      </p:sp>
      <p:sp>
        <p:nvSpPr>
          <p:cNvPr id="349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34</a:t>
            </a:fld>
            <a:endParaRPr/>
          </a:p>
        </p:txBody>
      </p:sp>
      <p:pic>
        <p:nvPicPr>
          <p:cNvPr id="350" name="Bild" descr="Bild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33700" y="2381369"/>
            <a:ext cx="3276600" cy="520702"/>
          </a:xfrm>
          <a:prstGeom prst="rect">
            <a:avLst/>
          </a:prstGeom>
          <a:ln w="12700">
            <a:miter lim="400000"/>
          </a:ln>
        </p:spPr>
      </p:pic>
      <p:pic>
        <p:nvPicPr>
          <p:cNvPr id="351" name="Bild" descr="Bild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53330" y="3665242"/>
            <a:ext cx="4152903" cy="54610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54" name="Fehler"/>
          <p:cNvGrpSpPr/>
          <p:nvPr/>
        </p:nvGrpSpPr>
        <p:grpSpPr>
          <a:xfrm>
            <a:off x="4096098" y="3335971"/>
            <a:ext cx="1808209" cy="836876"/>
            <a:chOff x="0" y="0"/>
            <a:chExt cx="1808208" cy="836874"/>
          </a:xfrm>
        </p:grpSpPr>
        <p:sp>
          <p:nvSpPr>
            <p:cNvPr id="352" name="Rechteck"/>
            <p:cNvSpPr/>
            <p:nvPr/>
          </p:nvSpPr>
          <p:spPr>
            <a:xfrm>
              <a:off x="-1" y="0"/>
              <a:ext cx="1808210" cy="836875"/>
            </a:xfrm>
            <a:prstGeom prst="rect">
              <a:avLst/>
            </a:prstGeom>
            <a:noFill/>
            <a:ln w="25400" cap="flat">
              <a:solidFill>
                <a:schemeClr val="accent2"/>
              </a:solidFill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45718" tIns="45718" rIns="45718" bIns="45718" numCol="1" anchor="t">
              <a:noAutofit/>
            </a:bodyPr>
            <a:lstStyle/>
            <a:p>
              <a:pPr algn="ctr">
                <a:defRPr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353" name="Error"/>
            <p:cNvSpPr txBox="1"/>
            <p:nvPr/>
          </p:nvSpPr>
          <p:spPr>
            <a:xfrm>
              <a:off x="-1" y="0"/>
              <a:ext cx="1808210" cy="3581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 algn="ctr">
                <a:defRPr>
                  <a:latin typeface="+mn-lt"/>
                  <a:ea typeface="+mn-ea"/>
                  <a:cs typeface="+mn-cs"/>
                  <a:sym typeface="Calibri"/>
                </a:defRPr>
              </a:lvl1pPr>
            </a:lstStyle>
            <a:p>
              <a:r>
                <a:t>Error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41354512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Discretization (3)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2800"/>
            </a:pPr>
            <a:r>
              <a:t>Discretization (3)</a:t>
            </a:r>
          </a:p>
          <a:p>
            <a:pPr marL="0" indent="0">
              <a:buSzTx/>
              <a:buNone/>
              <a:defRPr sz="2800"/>
            </a:pPr>
            <a:endParaRPr/>
          </a:p>
          <a:p>
            <a:pPr marL="280736" indent="-280736">
              <a:buChar char="•"/>
              <a:defRPr sz="1800"/>
            </a:pPr>
            <a:r>
              <a:t>Objective function:</a:t>
            </a:r>
          </a:p>
          <a:p>
            <a:pPr marL="280736" indent="-280736">
              <a:buChar char="•"/>
              <a:defRPr sz="1800"/>
            </a:pPr>
            <a:endParaRPr/>
          </a:p>
          <a:p>
            <a:pPr marL="280736" indent="-280736">
              <a:buChar char="•"/>
              <a:defRPr sz="1800"/>
            </a:pPr>
            <a:endParaRPr/>
          </a:p>
          <a:p>
            <a:pPr marL="280736" indent="-280736">
              <a:buChar char="•"/>
              <a:defRPr sz="1800"/>
            </a:pPr>
            <a:endParaRPr/>
          </a:p>
          <a:p>
            <a:pPr marL="280736" indent="-280736">
              <a:buChar char="•"/>
              <a:defRPr sz="1800"/>
            </a:pPr>
            <a:r>
              <a:t>Gradient:</a:t>
            </a:r>
          </a:p>
          <a:p>
            <a:pPr marL="0" indent="0">
              <a:buSzTx/>
              <a:buNone/>
              <a:defRPr sz="2800"/>
            </a:pPr>
            <a:endParaRPr/>
          </a:p>
        </p:txBody>
      </p:sp>
      <p:sp>
        <p:nvSpPr>
          <p:cNvPr id="357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35</a:t>
            </a:fld>
            <a:endParaRPr/>
          </a:p>
        </p:txBody>
      </p:sp>
      <p:pic>
        <p:nvPicPr>
          <p:cNvPr id="358" name="Bild" descr="Bild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33700" y="2381369"/>
            <a:ext cx="3276600" cy="520702"/>
          </a:xfrm>
          <a:prstGeom prst="rect">
            <a:avLst/>
          </a:prstGeom>
          <a:ln w="12700">
            <a:miter lim="400000"/>
          </a:ln>
        </p:spPr>
      </p:pic>
      <p:pic>
        <p:nvPicPr>
          <p:cNvPr id="359" name="Bild" descr="Bild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53330" y="3665242"/>
            <a:ext cx="4152903" cy="54610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62" name="Fehler"/>
          <p:cNvGrpSpPr/>
          <p:nvPr/>
        </p:nvGrpSpPr>
        <p:grpSpPr>
          <a:xfrm>
            <a:off x="4096098" y="3335971"/>
            <a:ext cx="1808209" cy="836876"/>
            <a:chOff x="0" y="0"/>
            <a:chExt cx="1808208" cy="836874"/>
          </a:xfrm>
        </p:grpSpPr>
        <p:sp>
          <p:nvSpPr>
            <p:cNvPr id="360" name="Rechteck"/>
            <p:cNvSpPr/>
            <p:nvPr/>
          </p:nvSpPr>
          <p:spPr>
            <a:xfrm>
              <a:off x="-1" y="0"/>
              <a:ext cx="1808210" cy="836875"/>
            </a:xfrm>
            <a:prstGeom prst="rect">
              <a:avLst/>
            </a:prstGeom>
            <a:noFill/>
            <a:ln w="25400" cap="flat">
              <a:solidFill>
                <a:schemeClr val="accent2"/>
              </a:solidFill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45718" tIns="45718" rIns="45718" bIns="45718" numCol="1" anchor="t">
              <a:noAutofit/>
            </a:bodyPr>
            <a:lstStyle/>
            <a:p>
              <a:pPr algn="ctr">
                <a:defRPr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361" name="Error"/>
            <p:cNvSpPr txBox="1"/>
            <p:nvPr/>
          </p:nvSpPr>
          <p:spPr>
            <a:xfrm>
              <a:off x="-1" y="0"/>
              <a:ext cx="1808210" cy="3581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 algn="ctr">
                <a:defRPr>
                  <a:latin typeface="+mn-lt"/>
                  <a:ea typeface="+mn-ea"/>
                  <a:cs typeface="+mn-cs"/>
                  <a:sym typeface="Calibri"/>
                </a:defRPr>
              </a:lvl1pPr>
            </a:lstStyle>
            <a:p>
              <a:r>
                <a:t>Error</a:t>
              </a:r>
            </a:p>
          </p:txBody>
        </p:sp>
      </p:grpSp>
      <p:grpSp>
        <p:nvGrpSpPr>
          <p:cNvPr id="365" name="Backpropagation"/>
          <p:cNvGrpSpPr/>
          <p:nvPr/>
        </p:nvGrpSpPr>
        <p:grpSpPr>
          <a:xfrm>
            <a:off x="3610593" y="3735149"/>
            <a:ext cx="2387384" cy="836876"/>
            <a:chOff x="0" y="0"/>
            <a:chExt cx="2387382" cy="836874"/>
          </a:xfrm>
        </p:grpSpPr>
        <p:sp>
          <p:nvSpPr>
            <p:cNvPr id="363" name="Rechteck"/>
            <p:cNvSpPr/>
            <p:nvPr/>
          </p:nvSpPr>
          <p:spPr>
            <a:xfrm>
              <a:off x="0" y="0"/>
              <a:ext cx="2387383" cy="836875"/>
            </a:xfrm>
            <a:prstGeom prst="rect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45718" tIns="45718" rIns="45718" bIns="45718" numCol="1" anchor="b">
              <a:noAutofit/>
            </a:bodyPr>
            <a:lstStyle/>
            <a:p>
              <a:pPr algn="ctr">
                <a:defRPr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364" name="Backpropagation"/>
            <p:cNvSpPr txBox="1"/>
            <p:nvPr/>
          </p:nvSpPr>
          <p:spPr>
            <a:xfrm>
              <a:off x="0" y="478736"/>
              <a:ext cx="2387383" cy="3581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8" tIns="45718" rIns="45718" bIns="45718" numCol="1" anchor="b">
              <a:spAutoFit/>
            </a:bodyPr>
            <a:lstStyle>
              <a:lvl1pPr algn="ctr">
                <a:defRPr>
                  <a:latin typeface="+mn-lt"/>
                  <a:ea typeface="+mn-ea"/>
                  <a:cs typeface="+mn-cs"/>
                  <a:sym typeface="Calibri"/>
                </a:defRPr>
              </a:lvl1pPr>
            </a:lstStyle>
            <a:p>
              <a:r>
                <a:t>Backpropagation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71530623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Discretization (3)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2800"/>
            </a:pPr>
            <a:r>
              <a:t>Discretization (3)</a:t>
            </a:r>
          </a:p>
          <a:p>
            <a:pPr marL="0" indent="0">
              <a:buSzTx/>
              <a:buNone/>
              <a:defRPr sz="2800"/>
            </a:pPr>
            <a:endParaRPr/>
          </a:p>
          <a:p>
            <a:pPr marL="280736" indent="-280736">
              <a:buChar char="•"/>
              <a:defRPr sz="1800"/>
            </a:pPr>
            <a:r>
              <a:t>Objective function:</a:t>
            </a:r>
          </a:p>
          <a:p>
            <a:pPr marL="280736" indent="-280736">
              <a:buChar char="•"/>
              <a:defRPr sz="1800"/>
            </a:pPr>
            <a:endParaRPr/>
          </a:p>
          <a:p>
            <a:pPr marL="280736" indent="-280736">
              <a:buChar char="•"/>
              <a:defRPr sz="1800"/>
            </a:pPr>
            <a:endParaRPr/>
          </a:p>
          <a:p>
            <a:pPr marL="280736" indent="-280736">
              <a:buChar char="•"/>
              <a:defRPr sz="1800"/>
            </a:pPr>
            <a:endParaRPr/>
          </a:p>
          <a:p>
            <a:pPr marL="280736" indent="-280736">
              <a:buChar char="•"/>
              <a:defRPr sz="1800"/>
            </a:pPr>
            <a:r>
              <a:t>Gradient:</a:t>
            </a:r>
          </a:p>
          <a:p>
            <a:pPr marL="0" indent="0">
              <a:buSzTx/>
              <a:buNone/>
              <a:defRPr sz="2800"/>
            </a:pPr>
            <a:endParaRPr/>
          </a:p>
        </p:txBody>
      </p:sp>
      <p:sp>
        <p:nvSpPr>
          <p:cNvPr id="368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36</a:t>
            </a:fld>
            <a:endParaRPr/>
          </a:p>
        </p:txBody>
      </p:sp>
      <p:pic>
        <p:nvPicPr>
          <p:cNvPr id="369" name="Bild" descr="Bild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33700" y="2381369"/>
            <a:ext cx="3276600" cy="520702"/>
          </a:xfrm>
          <a:prstGeom prst="rect">
            <a:avLst/>
          </a:prstGeom>
          <a:ln w="12700">
            <a:miter lim="400000"/>
          </a:ln>
        </p:spPr>
      </p:pic>
      <p:pic>
        <p:nvPicPr>
          <p:cNvPr id="370" name="Bild" descr="Bild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53330" y="3665242"/>
            <a:ext cx="4152903" cy="54610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73" name="Backpropagation"/>
          <p:cNvGrpSpPr/>
          <p:nvPr/>
        </p:nvGrpSpPr>
        <p:grpSpPr>
          <a:xfrm>
            <a:off x="3610593" y="3735149"/>
            <a:ext cx="2387384" cy="836876"/>
            <a:chOff x="0" y="0"/>
            <a:chExt cx="2387382" cy="836874"/>
          </a:xfrm>
        </p:grpSpPr>
        <p:sp>
          <p:nvSpPr>
            <p:cNvPr id="371" name="Rechteck"/>
            <p:cNvSpPr/>
            <p:nvPr/>
          </p:nvSpPr>
          <p:spPr>
            <a:xfrm>
              <a:off x="0" y="0"/>
              <a:ext cx="2387383" cy="836875"/>
            </a:xfrm>
            <a:prstGeom prst="rect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45718" tIns="45718" rIns="45718" bIns="45718" numCol="1" anchor="b">
              <a:noAutofit/>
            </a:bodyPr>
            <a:lstStyle/>
            <a:p>
              <a:pPr algn="ctr">
                <a:defRPr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372" name="Backpropagation"/>
            <p:cNvSpPr txBox="1"/>
            <p:nvPr/>
          </p:nvSpPr>
          <p:spPr>
            <a:xfrm>
              <a:off x="0" y="478736"/>
              <a:ext cx="2387383" cy="3581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8" tIns="45718" rIns="45718" bIns="45718" numCol="1" anchor="b">
              <a:spAutoFit/>
            </a:bodyPr>
            <a:lstStyle>
              <a:lvl1pPr algn="ctr">
                <a:defRPr>
                  <a:latin typeface="+mn-lt"/>
                  <a:ea typeface="+mn-ea"/>
                  <a:cs typeface="+mn-cs"/>
                  <a:sym typeface="Calibri"/>
                </a:defRPr>
              </a:lvl1pPr>
            </a:lstStyle>
            <a:p>
              <a:r>
                <a:t>Backpropagation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6938844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7" name="„l-1“"/>
          <p:cNvGrpSpPr/>
          <p:nvPr/>
        </p:nvGrpSpPr>
        <p:grpSpPr>
          <a:xfrm>
            <a:off x="6002902" y="3735149"/>
            <a:ext cx="702193" cy="836876"/>
            <a:chOff x="0" y="0"/>
            <a:chExt cx="702192" cy="836874"/>
          </a:xfrm>
        </p:grpSpPr>
        <p:sp>
          <p:nvSpPr>
            <p:cNvPr id="375" name="Rechteck"/>
            <p:cNvSpPr/>
            <p:nvPr/>
          </p:nvSpPr>
          <p:spPr>
            <a:xfrm>
              <a:off x="-1" y="0"/>
              <a:ext cx="702194" cy="836875"/>
            </a:xfrm>
            <a:prstGeom prst="rect">
              <a:avLst/>
            </a:prstGeom>
            <a:noFill/>
            <a:ln w="25400" cap="flat">
              <a:solidFill>
                <a:schemeClr val="accent2"/>
              </a:solidFill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45718" tIns="45718" rIns="45718" bIns="45718" numCol="1" anchor="b">
              <a:noAutofit/>
            </a:bodyPr>
            <a:lstStyle/>
            <a:p>
              <a:pPr algn="ctr">
                <a:defRPr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376" name="„l-1“"/>
            <p:cNvSpPr txBox="1"/>
            <p:nvPr/>
          </p:nvSpPr>
          <p:spPr>
            <a:xfrm>
              <a:off x="-1" y="478736"/>
              <a:ext cx="702194" cy="3581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8" tIns="45718" rIns="45718" bIns="45718" numCol="1" anchor="b">
              <a:spAutoFit/>
            </a:bodyPr>
            <a:lstStyle>
              <a:lvl1pPr algn="ctr">
                <a:defRPr>
                  <a:latin typeface="+mn-lt"/>
                  <a:ea typeface="+mn-ea"/>
                  <a:cs typeface="+mn-cs"/>
                  <a:sym typeface="Calibri"/>
                </a:defRPr>
              </a:lvl1pPr>
            </a:lstStyle>
            <a:p>
              <a:r>
                <a:t>„l-1“</a:t>
              </a:r>
            </a:p>
          </p:txBody>
        </p:sp>
      </p:grpSp>
      <p:sp>
        <p:nvSpPr>
          <p:cNvPr id="378" name="Discretization (3)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2800"/>
            </a:pPr>
            <a:r>
              <a:t>Discretization (3)</a:t>
            </a:r>
          </a:p>
          <a:p>
            <a:pPr marL="0" indent="0">
              <a:buSzTx/>
              <a:buNone/>
              <a:defRPr sz="2800"/>
            </a:pPr>
            <a:endParaRPr/>
          </a:p>
          <a:p>
            <a:pPr marL="280736" indent="-280736">
              <a:buChar char="•"/>
              <a:defRPr sz="1800"/>
            </a:pPr>
            <a:r>
              <a:t>Objective function:</a:t>
            </a:r>
          </a:p>
          <a:p>
            <a:pPr marL="280736" indent="-280736">
              <a:buChar char="•"/>
              <a:defRPr sz="1800"/>
            </a:pPr>
            <a:endParaRPr/>
          </a:p>
          <a:p>
            <a:pPr marL="280736" indent="-280736">
              <a:buChar char="•"/>
              <a:defRPr sz="1800"/>
            </a:pPr>
            <a:endParaRPr/>
          </a:p>
          <a:p>
            <a:pPr marL="280736" indent="-280736">
              <a:buChar char="•"/>
              <a:defRPr sz="1800"/>
            </a:pPr>
            <a:endParaRPr/>
          </a:p>
          <a:p>
            <a:pPr marL="280736" indent="-280736">
              <a:buChar char="•"/>
              <a:defRPr sz="1800"/>
            </a:pPr>
            <a:r>
              <a:t>Gradient:</a:t>
            </a:r>
          </a:p>
          <a:p>
            <a:pPr marL="0" indent="0">
              <a:buSzTx/>
              <a:buNone/>
              <a:defRPr sz="2800"/>
            </a:pPr>
            <a:endParaRPr/>
          </a:p>
        </p:txBody>
      </p:sp>
      <p:sp>
        <p:nvSpPr>
          <p:cNvPr id="379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37</a:t>
            </a:fld>
            <a:endParaRPr/>
          </a:p>
        </p:txBody>
      </p:sp>
      <p:pic>
        <p:nvPicPr>
          <p:cNvPr id="380" name="Bild" descr="Bild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33700" y="2381369"/>
            <a:ext cx="3276600" cy="520702"/>
          </a:xfrm>
          <a:prstGeom prst="rect">
            <a:avLst/>
          </a:prstGeom>
          <a:ln w="12700">
            <a:miter lim="400000"/>
          </a:ln>
        </p:spPr>
      </p:pic>
      <p:pic>
        <p:nvPicPr>
          <p:cNvPr id="381" name="Bild" descr="Bild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53330" y="3665242"/>
            <a:ext cx="4152903" cy="54610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84" name="Backpropagation"/>
          <p:cNvGrpSpPr/>
          <p:nvPr/>
        </p:nvGrpSpPr>
        <p:grpSpPr>
          <a:xfrm>
            <a:off x="3610593" y="3735149"/>
            <a:ext cx="2387384" cy="836876"/>
            <a:chOff x="0" y="0"/>
            <a:chExt cx="2387382" cy="836874"/>
          </a:xfrm>
        </p:grpSpPr>
        <p:sp>
          <p:nvSpPr>
            <p:cNvPr id="382" name="Rechteck"/>
            <p:cNvSpPr/>
            <p:nvPr/>
          </p:nvSpPr>
          <p:spPr>
            <a:xfrm>
              <a:off x="0" y="0"/>
              <a:ext cx="2387383" cy="836875"/>
            </a:xfrm>
            <a:prstGeom prst="rect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45718" tIns="45718" rIns="45718" bIns="45718" numCol="1" anchor="b">
              <a:noAutofit/>
            </a:bodyPr>
            <a:lstStyle/>
            <a:p>
              <a:pPr algn="ctr">
                <a:defRPr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383" name="Backpropagation"/>
            <p:cNvSpPr txBox="1"/>
            <p:nvPr/>
          </p:nvSpPr>
          <p:spPr>
            <a:xfrm>
              <a:off x="0" y="478736"/>
              <a:ext cx="2387383" cy="3581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8" tIns="45718" rIns="45718" bIns="45718" numCol="1" anchor="b">
              <a:spAutoFit/>
            </a:bodyPr>
            <a:lstStyle>
              <a:lvl1pPr algn="ctr">
                <a:defRPr>
                  <a:latin typeface="+mn-lt"/>
                  <a:ea typeface="+mn-ea"/>
                  <a:cs typeface="+mn-cs"/>
                  <a:sym typeface="Calibri"/>
                </a:defRPr>
              </a:lvl1pPr>
            </a:lstStyle>
            <a:p>
              <a:r>
                <a:t>Backpropagation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31614349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8" name="„l-1“"/>
          <p:cNvGrpSpPr/>
          <p:nvPr/>
        </p:nvGrpSpPr>
        <p:grpSpPr>
          <a:xfrm>
            <a:off x="6002902" y="3735149"/>
            <a:ext cx="702193" cy="836876"/>
            <a:chOff x="0" y="0"/>
            <a:chExt cx="702192" cy="836874"/>
          </a:xfrm>
        </p:grpSpPr>
        <p:sp>
          <p:nvSpPr>
            <p:cNvPr id="386" name="Rechteck"/>
            <p:cNvSpPr/>
            <p:nvPr/>
          </p:nvSpPr>
          <p:spPr>
            <a:xfrm>
              <a:off x="-1" y="0"/>
              <a:ext cx="702194" cy="836875"/>
            </a:xfrm>
            <a:prstGeom prst="rect">
              <a:avLst/>
            </a:prstGeom>
            <a:noFill/>
            <a:ln w="25400" cap="flat">
              <a:solidFill>
                <a:schemeClr val="accent2"/>
              </a:solidFill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45718" tIns="45718" rIns="45718" bIns="45718" numCol="1" anchor="b">
              <a:noAutofit/>
            </a:bodyPr>
            <a:lstStyle/>
            <a:p>
              <a:pPr algn="ctr">
                <a:defRPr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387" name="„l-1“"/>
            <p:cNvSpPr txBox="1"/>
            <p:nvPr/>
          </p:nvSpPr>
          <p:spPr>
            <a:xfrm>
              <a:off x="-1" y="478736"/>
              <a:ext cx="702194" cy="3581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8" tIns="45718" rIns="45718" bIns="45718" numCol="1" anchor="b">
              <a:spAutoFit/>
            </a:bodyPr>
            <a:lstStyle>
              <a:lvl1pPr algn="ctr">
                <a:defRPr>
                  <a:latin typeface="+mn-lt"/>
                  <a:ea typeface="+mn-ea"/>
                  <a:cs typeface="+mn-cs"/>
                  <a:sym typeface="Calibri"/>
                </a:defRPr>
              </a:lvl1pPr>
            </a:lstStyle>
            <a:p>
              <a:r>
                <a:t>„l-1“</a:t>
              </a:r>
            </a:p>
          </p:txBody>
        </p:sp>
      </p:grpSp>
      <p:sp>
        <p:nvSpPr>
          <p:cNvPr id="389" name="Discretization (3)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2800"/>
            </a:pPr>
            <a:r>
              <a:t>Discretization (3)</a:t>
            </a:r>
          </a:p>
          <a:p>
            <a:pPr marL="0" indent="0">
              <a:buSzTx/>
              <a:buNone/>
              <a:defRPr sz="2800"/>
            </a:pPr>
            <a:endParaRPr/>
          </a:p>
          <a:p>
            <a:pPr marL="280736" indent="-280736">
              <a:buChar char="•"/>
              <a:defRPr sz="1800"/>
            </a:pPr>
            <a:r>
              <a:t>Objective function:</a:t>
            </a:r>
          </a:p>
          <a:p>
            <a:pPr marL="280736" indent="-280736">
              <a:buChar char="•"/>
              <a:defRPr sz="1800"/>
            </a:pPr>
            <a:endParaRPr/>
          </a:p>
          <a:p>
            <a:pPr marL="280736" indent="-280736">
              <a:buChar char="•"/>
              <a:defRPr sz="1800"/>
            </a:pPr>
            <a:endParaRPr/>
          </a:p>
          <a:p>
            <a:pPr marL="280736" indent="-280736">
              <a:buChar char="•"/>
              <a:defRPr sz="1800"/>
            </a:pPr>
            <a:endParaRPr/>
          </a:p>
          <a:p>
            <a:pPr marL="280736" indent="-280736">
              <a:buChar char="•"/>
              <a:defRPr sz="1800"/>
            </a:pPr>
            <a:r>
              <a:t>Gradient:</a:t>
            </a:r>
          </a:p>
          <a:p>
            <a:pPr marL="0" indent="0">
              <a:buSzTx/>
              <a:buNone/>
              <a:defRPr sz="2800"/>
            </a:pPr>
            <a:endParaRPr/>
          </a:p>
        </p:txBody>
      </p:sp>
      <p:sp>
        <p:nvSpPr>
          <p:cNvPr id="390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38</a:t>
            </a:fld>
            <a:endParaRPr/>
          </a:p>
        </p:txBody>
      </p:sp>
      <p:pic>
        <p:nvPicPr>
          <p:cNvPr id="391" name="Bild" descr="Bild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33700" y="2381369"/>
            <a:ext cx="3276600" cy="520702"/>
          </a:xfrm>
          <a:prstGeom prst="rect">
            <a:avLst/>
          </a:prstGeom>
          <a:ln w="12700">
            <a:miter lim="400000"/>
          </a:ln>
        </p:spPr>
      </p:pic>
      <p:pic>
        <p:nvPicPr>
          <p:cNvPr id="392" name="Bild" descr="Bild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53330" y="3665242"/>
            <a:ext cx="4152903" cy="54610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95" name="Backpropagation"/>
          <p:cNvGrpSpPr/>
          <p:nvPr/>
        </p:nvGrpSpPr>
        <p:grpSpPr>
          <a:xfrm>
            <a:off x="3610593" y="3735149"/>
            <a:ext cx="2387384" cy="836876"/>
            <a:chOff x="0" y="0"/>
            <a:chExt cx="2387382" cy="836874"/>
          </a:xfrm>
        </p:grpSpPr>
        <p:sp>
          <p:nvSpPr>
            <p:cNvPr id="393" name="Rechteck"/>
            <p:cNvSpPr/>
            <p:nvPr/>
          </p:nvSpPr>
          <p:spPr>
            <a:xfrm>
              <a:off x="0" y="0"/>
              <a:ext cx="2387383" cy="836875"/>
            </a:xfrm>
            <a:prstGeom prst="rect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45718" tIns="45718" rIns="45718" bIns="45718" numCol="1" anchor="b">
              <a:noAutofit/>
            </a:bodyPr>
            <a:lstStyle/>
            <a:p>
              <a:pPr algn="ctr">
                <a:defRPr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394" name="Backpropagation"/>
            <p:cNvSpPr txBox="1"/>
            <p:nvPr/>
          </p:nvSpPr>
          <p:spPr>
            <a:xfrm>
              <a:off x="0" y="478736"/>
              <a:ext cx="2387383" cy="3581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8" tIns="45718" rIns="45718" bIns="45718" numCol="1" anchor="b">
              <a:spAutoFit/>
            </a:bodyPr>
            <a:lstStyle>
              <a:lvl1pPr algn="ctr">
                <a:defRPr>
                  <a:latin typeface="+mn-lt"/>
                  <a:ea typeface="+mn-ea"/>
                  <a:cs typeface="+mn-cs"/>
                  <a:sym typeface="Calibri"/>
                </a:defRPr>
              </a:lvl1pPr>
            </a:lstStyle>
            <a:p>
              <a:r>
                <a:t>Backpropagation</a:t>
              </a:r>
            </a:p>
          </p:txBody>
        </p:sp>
      </p:grpSp>
      <p:pic>
        <p:nvPicPr>
          <p:cNvPr id="396" name="Bild" descr="Bild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396277" y="5164242"/>
            <a:ext cx="2351447" cy="769720"/>
          </a:xfrm>
          <a:prstGeom prst="rect">
            <a:avLst/>
          </a:prstGeom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27528441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Discretization (4)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2800"/>
            </a:pPr>
            <a:r>
              <a:rPr dirty="0"/>
              <a:t>Discretization (</a:t>
            </a:r>
            <a:r>
              <a:rPr lang="de-DE" dirty="0"/>
              <a:t>3</a:t>
            </a:r>
            <a:r>
              <a:rPr dirty="0"/>
              <a:t>)</a:t>
            </a:r>
          </a:p>
          <a:p>
            <a:pPr marL="0" indent="0">
              <a:buSzTx/>
              <a:buNone/>
              <a:defRPr sz="2800"/>
            </a:pPr>
            <a:endParaRPr dirty="0"/>
          </a:p>
          <a:p>
            <a:pPr marL="280736" indent="-280736">
              <a:buChar char="•"/>
              <a:defRPr sz="1800"/>
            </a:pPr>
            <a:r>
              <a:rPr dirty="0"/>
              <a:t>Filter after </a:t>
            </a:r>
            <a:r>
              <a:rPr lang="de-DE" dirty="0"/>
              <a:t>"</a:t>
            </a:r>
            <a:r>
              <a:rPr dirty="0"/>
              <a:t>Learning</a:t>
            </a:r>
            <a:r>
              <a:rPr lang="de-DE" dirty="0"/>
              <a:t>"</a:t>
            </a:r>
            <a:r>
              <a:rPr dirty="0"/>
              <a:t>:</a:t>
            </a:r>
          </a:p>
        </p:txBody>
      </p:sp>
      <p:sp>
        <p:nvSpPr>
          <p:cNvPr id="399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39</a:t>
            </a:fld>
            <a:endParaRPr/>
          </a:p>
        </p:txBody>
      </p:sp>
      <p:pic>
        <p:nvPicPr>
          <p:cNvPr id="400" name="Bild" descr="Bild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15234" y="2464101"/>
            <a:ext cx="1270002" cy="1270002"/>
          </a:xfrm>
          <a:prstGeom prst="rect">
            <a:avLst/>
          </a:prstGeom>
          <a:ln w="12700">
            <a:miter lim="400000"/>
          </a:ln>
        </p:spPr>
      </p:pic>
      <p:pic>
        <p:nvPicPr>
          <p:cNvPr id="401" name="Bild" descr="Bild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78851" y="2464101"/>
            <a:ext cx="1270001" cy="1270002"/>
          </a:xfrm>
          <a:prstGeom prst="rect">
            <a:avLst/>
          </a:prstGeom>
          <a:ln w="12700">
            <a:miter lim="400000"/>
          </a:ln>
        </p:spPr>
      </p:pic>
      <p:pic>
        <p:nvPicPr>
          <p:cNvPr id="402" name="Bild" descr="Bild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11902" y="4210484"/>
            <a:ext cx="3603899" cy="1699953"/>
          </a:xfrm>
          <a:prstGeom prst="rect">
            <a:avLst/>
          </a:prstGeom>
          <a:ln w="12700">
            <a:miter lim="400000"/>
          </a:ln>
        </p:spPr>
      </p:pic>
      <p:sp>
        <p:nvSpPr>
          <p:cNvPr id="403" name="Linie"/>
          <p:cNvSpPr/>
          <p:nvPr/>
        </p:nvSpPr>
        <p:spPr>
          <a:xfrm flipV="1">
            <a:off x="2078851" y="2464102"/>
            <a:ext cx="1270001" cy="1270001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pPr>
              <a:defRPr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404" name="Linie"/>
          <p:cNvSpPr/>
          <p:nvPr/>
        </p:nvSpPr>
        <p:spPr>
          <a:xfrm flipV="1">
            <a:off x="5815234" y="2464102"/>
            <a:ext cx="1270002" cy="1270001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pPr>
              <a:defRPr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pic>
        <p:nvPicPr>
          <p:cNvPr id="405" name="Bild" descr="Bild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648286" y="4210484"/>
            <a:ext cx="3603898" cy="1699953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[2] Tobias Würfl, Florin Ghesu, Vincent Christlein, Andreas Maier. Deep Learning Computed Tomography. MICCAI 2016. Submitted">
            <a:extLst>
              <a:ext uri="{FF2B5EF4-FFF2-40B4-BE49-F238E27FC236}">
                <a16:creationId xmlns:a16="http://schemas.microsoft.com/office/drawing/2014/main" id="{9E806D77-B314-D447-9569-D5E9FF50FB7F}"/>
              </a:ext>
            </a:extLst>
          </p:cNvPr>
          <p:cNvSpPr txBox="1"/>
          <p:nvPr/>
        </p:nvSpPr>
        <p:spPr>
          <a:xfrm>
            <a:off x="685800" y="6172200"/>
            <a:ext cx="7848600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000"/>
            </a:lvl1pPr>
          </a:lstStyle>
          <a:p>
            <a:r>
              <a:rPr dirty="0"/>
              <a:t>[2</a:t>
            </a:r>
            <a:r>
              <a:rPr lang="de-DE" dirty="0"/>
              <a:t>6</a:t>
            </a:r>
            <a:r>
              <a:rPr dirty="0"/>
              <a:t>] </a:t>
            </a:r>
            <a:r>
              <a:rPr lang="de-DE" dirty="0"/>
              <a:t>Christopher </a:t>
            </a:r>
            <a:r>
              <a:rPr lang="de-DE" dirty="0" err="1"/>
              <a:t>Syben</a:t>
            </a:r>
            <a:r>
              <a:rPr lang="de-DE" dirty="0"/>
              <a:t> et al</a:t>
            </a:r>
            <a:r>
              <a:rPr dirty="0"/>
              <a:t>. </a:t>
            </a:r>
            <a:r>
              <a:rPr lang="de-DE" dirty="0"/>
              <a:t>A </a:t>
            </a:r>
            <a:r>
              <a:rPr lang="de-DE" dirty="0" err="1"/>
              <a:t>Deep</a:t>
            </a:r>
            <a:r>
              <a:rPr lang="de-DE" dirty="0"/>
              <a:t> Learning Approach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Reconstruction</a:t>
            </a:r>
            <a:r>
              <a:rPr lang="de-DE" dirty="0"/>
              <a:t> Filter Kernel </a:t>
            </a:r>
            <a:r>
              <a:rPr lang="de-DE" dirty="0" err="1"/>
              <a:t>Discretization</a:t>
            </a:r>
            <a:r>
              <a:rPr dirty="0"/>
              <a:t>. </a:t>
            </a:r>
            <a:r>
              <a:rPr lang="de-DE" dirty="0"/>
              <a:t>CT Meeting 2018</a:t>
            </a:r>
            <a:r>
              <a:rPr dirty="0"/>
              <a:t>. </a:t>
            </a:r>
            <a:r>
              <a:rPr lang="de-DE" dirty="0" err="1"/>
              <a:t>Accepted</a:t>
            </a:r>
            <a:r>
              <a:rPr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50454232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Work at the Lab - Examples">
            <a:extLst>
              <a:ext uri="{FF2B5EF4-FFF2-40B4-BE49-F238E27FC236}">
                <a16:creationId xmlns:a16="http://schemas.microsoft.com/office/drawing/2014/main" id="{6929B0A7-EFEE-DB42-A3AF-903227D58BE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60172" y="848497"/>
            <a:ext cx="8340389" cy="5571217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2800"/>
            </a:pPr>
            <a:r>
              <a:rPr lang="de-DE"/>
              <a:t>DL – Agent-</a:t>
            </a:r>
            <a:r>
              <a:rPr lang="de-DE" err="1"/>
              <a:t>based</a:t>
            </a:r>
            <a:r>
              <a:rPr lang="de-DE"/>
              <a:t> Landmark </a:t>
            </a:r>
            <a:r>
              <a:rPr lang="de-DE" err="1"/>
              <a:t>Detection</a:t>
            </a:r>
            <a:endParaRPr/>
          </a:p>
          <a:p>
            <a:pPr marL="0" indent="0">
              <a:buSzTx/>
              <a:buNone/>
              <a:defRPr sz="2800"/>
            </a:pPr>
            <a:endParaRPr/>
          </a:p>
        </p:txBody>
      </p:sp>
      <p:sp>
        <p:nvSpPr>
          <p:cNvPr id="4" name="Foliennummer">
            <a:extLst>
              <a:ext uri="{FF2B5EF4-FFF2-40B4-BE49-F238E27FC236}">
                <a16:creationId xmlns:a16="http://schemas.microsoft.com/office/drawing/2014/main" id="{84D14834-A5AD-C342-9C49-35E63972142F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8820255" y="6627600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4</a:t>
            </a:fld>
            <a:endParaRPr/>
          </a:p>
        </p:txBody>
      </p:sp>
      <p:sp>
        <p:nvSpPr>
          <p:cNvPr id="5" name="[2] Tobias Würfl, Florin Ghesu, Vincent Christlein, Andreas Maier. Deep Learning Computed Tomography. MICCAI 2016. Submitted">
            <a:extLst>
              <a:ext uri="{FF2B5EF4-FFF2-40B4-BE49-F238E27FC236}">
                <a16:creationId xmlns:a16="http://schemas.microsoft.com/office/drawing/2014/main" id="{0CD5544B-85BC-B34E-AAD9-E8E472575177}"/>
              </a:ext>
            </a:extLst>
          </p:cNvPr>
          <p:cNvSpPr txBox="1"/>
          <p:nvPr/>
        </p:nvSpPr>
        <p:spPr>
          <a:xfrm>
            <a:off x="685800" y="5885327"/>
            <a:ext cx="7848600" cy="11695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000"/>
            </a:lvl1pPr>
          </a:lstStyle>
          <a:p>
            <a:r>
              <a:rPr dirty="0"/>
              <a:t>[</a:t>
            </a:r>
            <a:r>
              <a:rPr lang="de-DE" dirty="0"/>
              <a:t>19</a:t>
            </a:r>
            <a:r>
              <a:rPr dirty="0"/>
              <a:t>] </a:t>
            </a:r>
            <a:r>
              <a:rPr lang="de-DE" dirty="0"/>
              <a:t>Florin </a:t>
            </a:r>
            <a:r>
              <a:rPr lang="de-DE" dirty="0" err="1"/>
              <a:t>Ghesu</a:t>
            </a:r>
            <a:r>
              <a:rPr lang="de-DE" dirty="0"/>
              <a:t> et al. Robust Multi-</a:t>
            </a:r>
            <a:r>
              <a:rPr lang="de-DE" dirty="0" err="1"/>
              <a:t>Scale</a:t>
            </a:r>
            <a:r>
              <a:rPr lang="de-DE" dirty="0"/>
              <a:t> </a:t>
            </a:r>
            <a:r>
              <a:rPr lang="de-DE" dirty="0" err="1"/>
              <a:t>Anatomical</a:t>
            </a:r>
            <a:r>
              <a:rPr lang="de-DE" dirty="0"/>
              <a:t> Landmark </a:t>
            </a:r>
            <a:r>
              <a:rPr lang="de-DE" dirty="0" err="1"/>
              <a:t>Detection</a:t>
            </a:r>
            <a:r>
              <a:rPr lang="de-DE" dirty="0"/>
              <a:t> in </a:t>
            </a:r>
            <a:r>
              <a:rPr lang="de-DE" dirty="0" err="1"/>
              <a:t>Incomplete</a:t>
            </a:r>
            <a:r>
              <a:rPr lang="de-DE" dirty="0"/>
              <a:t> 3D-CT Data. Medical Image Computing </a:t>
            </a:r>
            <a:r>
              <a:rPr lang="de-DE" dirty="0" err="1"/>
              <a:t>and</a:t>
            </a:r>
            <a:r>
              <a:rPr lang="de-DE" dirty="0"/>
              <a:t> Computer-</a:t>
            </a:r>
            <a:r>
              <a:rPr lang="de-DE" dirty="0" err="1"/>
              <a:t>Assisted</a:t>
            </a:r>
            <a:r>
              <a:rPr lang="de-DE" dirty="0"/>
              <a:t> Intervention MICCAI 2017 (MICCAI), Quebec, Canada, pp. 194-202, 2017 – </a:t>
            </a:r>
            <a:r>
              <a:rPr lang="de-DE" b="1" dirty="0"/>
              <a:t>Young Researcher Award</a:t>
            </a:r>
          </a:p>
          <a:p>
            <a:r>
              <a:rPr lang="de-DE" dirty="0"/>
              <a:t>[20] Florin </a:t>
            </a:r>
            <a:r>
              <a:rPr lang="de-DE" dirty="0" err="1"/>
              <a:t>Ghesu</a:t>
            </a:r>
            <a:r>
              <a:rPr lang="de-DE" dirty="0"/>
              <a:t> et al. Multi-</a:t>
            </a:r>
            <a:r>
              <a:rPr lang="de-DE" dirty="0" err="1"/>
              <a:t>Scale</a:t>
            </a:r>
            <a:r>
              <a:rPr lang="de-DE" dirty="0"/>
              <a:t> </a:t>
            </a:r>
            <a:r>
              <a:rPr lang="de-DE" dirty="0" err="1"/>
              <a:t>Deep</a:t>
            </a:r>
            <a:r>
              <a:rPr lang="de-DE" dirty="0"/>
              <a:t> Reinforcement Learning </a:t>
            </a:r>
            <a:r>
              <a:rPr lang="de-DE" dirty="0" err="1"/>
              <a:t>for</a:t>
            </a:r>
            <a:r>
              <a:rPr lang="de-DE" dirty="0"/>
              <a:t> Real-Time 3D-Landmark </a:t>
            </a:r>
            <a:r>
              <a:rPr lang="de-DE" dirty="0" err="1"/>
              <a:t>Detection</a:t>
            </a:r>
            <a:r>
              <a:rPr lang="de-DE" dirty="0"/>
              <a:t> in CT Scans. IEEE Transactions on Pattern Analysis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Machine</a:t>
            </a:r>
            <a:r>
              <a:rPr lang="de-DE" dirty="0"/>
              <a:t> </a:t>
            </a:r>
            <a:r>
              <a:rPr lang="de-DE" dirty="0" err="1"/>
              <a:t>Intelligence</a:t>
            </a:r>
            <a:r>
              <a:rPr lang="de-DE" dirty="0"/>
              <a:t>. </a:t>
            </a:r>
            <a:r>
              <a:rPr lang="de-DE" dirty="0" err="1"/>
              <a:t>ePub</a:t>
            </a:r>
            <a:r>
              <a:rPr lang="de-DE" dirty="0"/>
              <a:t> </a:t>
            </a:r>
            <a:r>
              <a:rPr lang="de-DE" dirty="0" err="1"/>
              <a:t>ahead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print</a:t>
            </a:r>
            <a:r>
              <a:rPr lang="de-DE" dirty="0"/>
              <a:t>. 2018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pic>
        <p:nvPicPr>
          <p:cNvPr id="7" name="ghesumethod.mp4">
            <a:hlinkClick r:id="" action="ppaction://media"/>
            <a:extLst>
              <a:ext uri="{FF2B5EF4-FFF2-40B4-BE49-F238E27FC236}">
                <a16:creationId xmlns:a16="http://schemas.microsoft.com/office/drawing/2014/main" id="{8E3428F5-7117-F047-AA8A-40F716867A1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>
                  <p14:bmkLst>
                    <p14:bmk name="Textmarke 1" time="16043"/>
                    <p14:bmk name="Textmarke 3" time="35141"/>
                    <p14:bmk name="Textmarke 4" time="48129"/>
                    <p14:bmk name="Textmarke 5" time="58824"/>
                    <p14:bmk name="Textmarke 2" time="80978"/>
                  </p14:bmkLst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00082" y="1221643"/>
            <a:ext cx="3420035" cy="4663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31836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167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Computed Tomography using Neural Networks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2800"/>
            </a:pPr>
            <a:r>
              <a:rPr dirty="0"/>
              <a:t>Computed Tomography using Neural Networks</a:t>
            </a:r>
          </a:p>
          <a:p>
            <a:pPr marL="0" indent="0">
              <a:buSzTx/>
              <a:buNone/>
              <a:defRPr sz="2800"/>
            </a:pPr>
            <a:endParaRPr dirty="0"/>
          </a:p>
          <a:p>
            <a:pPr marL="280736" indent="-280736">
              <a:buChar char="•"/>
              <a:defRPr sz="1800"/>
            </a:pPr>
            <a:r>
              <a:rPr dirty="0"/>
              <a:t>Embedding of </a:t>
            </a:r>
            <a:r>
              <a:rPr lang="de-DE" dirty="0"/>
              <a:t>"</a:t>
            </a:r>
            <a:r>
              <a:rPr dirty="0"/>
              <a:t>heuristics</a:t>
            </a:r>
            <a:r>
              <a:rPr lang="de-DE" dirty="0"/>
              <a:t>"</a:t>
            </a:r>
            <a:r>
              <a:rPr dirty="0"/>
              <a:t> for artifact reduction possible by learning</a:t>
            </a:r>
          </a:p>
        </p:txBody>
      </p:sp>
      <p:sp>
        <p:nvSpPr>
          <p:cNvPr id="422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40</a:t>
            </a:fld>
            <a:endParaRPr/>
          </a:p>
        </p:txBody>
      </p:sp>
      <p:grpSp>
        <p:nvGrpSpPr>
          <p:cNvPr id="429" name="Gruppieren"/>
          <p:cNvGrpSpPr/>
          <p:nvPr/>
        </p:nvGrpSpPr>
        <p:grpSpPr>
          <a:xfrm>
            <a:off x="2153908" y="2286000"/>
            <a:ext cx="5351794" cy="3351239"/>
            <a:chOff x="0" y="0"/>
            <a:chExt cx="5351792" cy="3351238"/>
          </a:xfrm>
        </p:grpSpPr>
        <p:pic>
          <p:nvPicPr>
            <p:cNvPr id="423" name="image20.png" descr="image20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5213680" cy="335123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426" name="Gruppieren"/>
            <p:cNvGrpSpPr/>
            <p:nvPr/>
          </p:nvGrpSpPr>
          <p:grpSpPr>
            <a:xfrm>
              <a:off x="4589791" y="1444030"/>
              <a:ext cx="762002" cy="609602"/>
              <a:chOff x="0" y="0"/>
              <a:chExt cx="762001" cy="609601"/>
            </a:xfrm>
          </p:grpSpPr>
          <p:sp>
            <p:nvSpPr>
              <p:cNvPr id="424" name="Abgerundetes Rechteck"/>
              <p:cNvSpPr/>
              <p:nvPr/>
            </p:nvSpPr>
            <p:spPr>
              <a:xfrm>
                <a:off x="0" y="0"/>
                <a:ext cx="762002" cy="609602"/>
              </a:xfrm>
              <a:prstGeom prst="roundRect">
                <a:avLst>
                  <a:gd name="adj" fmla="val 16667"/>
                </a:avLst>
              </a:prstGeom>
              <a:solidFill>
                <a:srgbClr val="FFFFFF"/>
              </a:solidFill>
              <a:ln w="25400" cap="flat">
                <a:solidFill>
                  <a:srgbClr val="3A5E8A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 sz="1000" b="1">
                    <a:latin typeface="+mn-lt"/>
                    <a:ea typeface="+mn-ea"/>
                    <a:cs typeface="+mn-cs"/>
                    <a:sym typeface="Calibri"/>
                  </a:defRPr>
                </a:pPr>
                <a:endParaRPr/>
              </a:p>
            </p:txBody>
          </p:sp>
          <p:sp>
            <p:nvSpPr>
              <p:cNvPr id="425" name="Loss function"/>
              <p:cNvSpPr txBox="1"/>
              <p:nvPr/>
            </p:nvSpPr>
            <p:spPr>
              <a:xfrm>
                <a:off x="29757" y="119380"/>
                <a:ext cx="702487" cy="37083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45718" tIns="45718" rIns="45718" bIns="45718" numCol="1" anchor="ctr">
                <a:spAutoFit/>
              </a:bodyPr>
              <a:lstStyle>
                <a:lvl1pPr algn="ctr">
                  <a:defRPr sz="1000" b="1">
                    <a:latin typeface="+mn-lt"/>
                    <a:ea typeface="+mn-ea"/>
                    <a:cs typeface="+mn-cs"/>
                    <a:sym typeface="Calibri"/>
                  </a:defRPr>
                </a:lvl1pPr>
              </a:lstStyle>
              <a:p>
                <a:r>
                  <a:t>Loss function</a:t>
                </a:r>
              </a:p>
            </p:txBody>
          </p:sp>
        </p:grpSp>
        <p:pic>
          <p:nvPicPr>
            <p:cNvPr id="427" name="image20.png" descr="image20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66305" t="20669" r="23773" b="16299"/>
            <a:stretch>
              <a:fillRect/>
            </a:stretch>
          </p:blipFill>
          <p:spPr>
            <a:xfrm>
              <a:off x="1027077" y="692615"/>
              <a:ext cx="567816" cy="212047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28" name="Mult"/>
            <p:cNvSpPr txBox="1"/>
            <p:nvPr/>
          </p:nvSpPr>
          <p:spPr>
            <a:xfrm>
              <a:off x="1149522" y="3052200"/>
              <a:ext cx="323042" cy="218439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800" b="1" i="1">
                  <a:latin typeface="+mn-lt"/>
                  <a:ea typeface="+mn-ea"/>
                  <a:cs typeface="+mn-cs"/>
                  <a:sym typeface="Calibri"/>
                </a:defRPr>
              </a:lvl1pPr>
            </a:lstStyle>
            <a:p>
              <a:r>
                <a:t>Mult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68077861"/>
      </p:ext>
    </p:extLst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Computed Tomography using Neural Networks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2800"/>
            </a:pPr>
            <a:r>
              <a:t>Computed Tomography using Neural Networks</a:t>
            </a:r>
          </a:p>
          <a:p>
            <a:pPr marL="0" indent="0">
              <a:buSzTx/>
              <a:buNone/>
              <a:defRPr sz="2800"/>
            </a:pPr>
            <a:endParaRPr/>
          </a:p>
          <a:p>
            <a:pPr marL="280736" indent="-280736">
              <a:buChar char="•"/>
              <a:defRPr sz="1800"/>
            </a:pPr>
            <a:r>
              <a:t>Application to incomplete scans [2]</a:t>
            </a:r>
          </a:p>
        </p:txBody>
      </p:sp>
      <p:sp>
        <p:nvSpPr>
          <p:cNvPr id="432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41</a:t>
            </a:fld>
            <a:endParaRPr/>
          </a:p>
        </p:txBody>
      </p:sp>
      <p:pic>
        <p:nvPicPr>
          <p:cNvPr id="433" name="image21.png" descr="image2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28763" y="2590800"/>
            <a:ext cx="3086474" cy="3086473"/>
          </a:xfrm>
          <a:prstGeom prst="rect">
            <a:avLst/>
          </a:prstGeom>
          <a:ln w="12700">
            <a:miter lim="400000"/>
          </a:ln>
        </p:spPr>
      </p:pic>
      <p:sp>
        <p:nvSpPr>
          <p:cNvPr id="434" name="[2] Tobias Würfl, Florin Ghesu, Vincent Christlein, Andreas Maier. Deep Learning Computed Tomography. MICCAI 2016. Submitted"/>
          <p:cNvSpPr txBox="1"/>
          <p:nvPr/>
        </p:nvSpPr>
        <p:spPr>
          <a:xfrm>
            <a:off x="685800" y="6172200"/>
            <a:ext cx="7848600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000"/>
            </a:lvl1pPr>
          </a:lstStyle>
          <a:p>
            <a:r>
              <a:rPr dirty="0"/>
              <a:t>[</a:t>
            </a:r>
            <a:r>
              <a:rPr lang="de-DE" dirty="0"/>
              <a:t>27</a:t>
            </a:r>
            <a:r>
              <a:rPr dirty="0"/>
              <a:t>] Tobias </a:t>
            </a:r>
            <a:r>
              <a:rPr dirty="0" err="1"/>
              <a:t>Würfl</a:t>
            </a:r>
            <a:r>
              <a:rPr dirty="0"/>
              <a:t>, Florin </a:t>
            </a:r>
            <a:r>
              <a:rPr dirty="0" err="1"/>
              <a:t>Ghesu</a:t>
            </a:r>
            <a:r>
              <a:rPr dirty="0"/>
              <a:t>, Vincent </a:t>
            </a:r>
            <a:r>
              <a:rPr dirty="0" err="1"/>
              <a:t>Christlein</a:t>
            </a:r>
            <a:r>
              <a:rPr dirty="0"/>
              <a:t>, Andreas Maier. Deep Learning Computed Tomography. MICCAI 2016. </a:t>
            </a:r>
          </a:p>
        </p:txBody>
      </p:sp>
      <p:sp>
        <p:nvSpPr>
          <p:cNvPr id="435" name="Reconstruction with 360 deg"/>
          <p:cNvSpPr txBox="1"/>
          <p:nvPr/>
        </p:nvSpPr>
        <p:spPr>
          <a:xfrm>
            <a:off x="3077618" y="5704769"/>
            <a:ext cx="2988765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Reconstruction with 360 deg</a:t>
            </a:r>
          </a:p>
        </p:txBody>
      </p:sp>
    </p:spTree>
    <p:extLst>
      <p:ext uri="{BB962C8B-B14F-4D97-AF65-F5344CB8AC3E}">
        <p14:creationId xmlns:p14="http://schemas.microsoft.com/office/powerpoint/2010/main" val="1424461198"/>
      </p:ext>
    </p:extLst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Computed Tomography using Neural Networks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2800"/>
            </a:pPr>
            <a:r>
              <a:t>Computed Tomography using Neural Networks</a:t>
            </a:r>
          </a:p>
          <a:p>
            <a:pPr marL="0" indent="0">
              <a:buSzTx/>
              <a:buNone/>
              <a:defRPr sz="2800"/>
            </a:pPr>
            <a:endParaRPr/>
          </a:p>
          <a:p>
            <a:pPr marL="280736" indent="-280736">
              <a:buChar char="•"/>
              <a:defRPr sz="1800"/>
            </a:pPr>
            <a:r>
              <a:t>Application to incomplete scans [2]</a:t>
            </a:r>
          </a:p>
        </p:txBody>
      </p:sp>
      <p:sp>
        <p:nvSpPr>
          <p:cNvPr id="438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42</a:t>
            </a:fld>
            <a:endParaRPr/>
          </a:p>
        </p:txBody>
      </p:sp>
      <p:sp>
        <p:nvSpPr>
          <p:cNvPr id="439" name="[2] Tobias Würfl, Florin Ghesu, Vincent Christlein, Andreas Maier. Deep Learning Computed Tomography. MICCAI 2016. Submitted"/>
          <p:cNvSpPr txBox="1"/>
          <p:nvPr/>
        </p:nvSpPr>
        <p:spPr>
          <a:xfrm>
            <a:off x="685800" y="6172200"/>
            <a:ext cx="7848600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000"/>
            </a:lvl1pPr>
          </a:lstStyle>
          <a:p>
            <a:r>
              <a:rPr dirty="0"/>
              <a:t>[</a:t>
            </a:r>
            <a:r>
              <a:rPr lang="de-DE" dirty="0"/>
              <a:t>27</a:t>
            </a:r>
            <a:r>
              <a:rPr dirty="0"/>
              <a:t>] Tobias </a:t>
            </a:r>
            <a:r>
              <a:rPr dirty="0" err="1"/>
              <a:t>Würfl</a:t>
            </a:r>
            <a:r>
              <a:rPr dirty="0"/>
              <a:t>, Florin </a:t>
            </a:r>
            <a:r>
              <a:rPr dirty="0" err="1"/>
              <a:t>Ghesu</a:t>
            </a:r>
            <a:r>
              <a:rPr dirty="0"/>
              <a:t>, Vincent </a:t>
            </a:r>
            <a:r>
              <a:rPr dirty="0" err="1"/>
              <a:t>Christlein</a:t>
            </a:r>
            <a:r>
              <a:rPr dirty="0"/>
              <a:t>, Andreas Maier. Deep Learning Computed Tomography. MICCAI 2016. </a:t>
            </a:r>
          </a:p>
        </p:txBody>
      </p:sp>
      <p:sp>
        <p:nvSpPr>
          <p:cNvPr id="440" name="Reconstruction with 180 deg (FBP)"/>
          <p:cNvSpPr txBox="1"/>
          <p:nvPr/>
        </p:nvSpPr>
        <p:spPr>
          <a:xfrm>
            <a:off x="2747442" y="5704769"/>
            <a:ext cx="3649116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Reconstruction with 180 deg (FBP)</a:t>
            </a:r>
          </a:p>
        </p:txBody>
      </p:sp>
      <p:pic>
        <p:nvPicPr>
          <p:cNvPr id="441" name="image22.png" descr="image2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23828" y="2590800"/>
            <a:ext cx="3096344" cy="309634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232872695"/>
      </p:ext>
    </p:extLst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Computed Tomography using Neural Networks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2800"/>
            </a:pPr>
            <a:r>
              <a:t>Computed Tomography using Neural Networks</a:t>
            </a:r>
          </a:p>
          <a:p>
            <a:pPr marL="0" indent="0">
              <a:buSzTx/>
              <a:buNone/>
              <a:defRPr sz="2800"/>
            </a:pPr>
            <a:endParaRPr/>
          </a:p>
          <a:p>
            <a:pPr marL="280736" indent="-280736">
              <a:buChar char="•"/>
              <a:defRPr sz="1800"/>
            </a:pPr>
            <a:r>
              <a:t>Application to incomplete scans [2]</a:t>
            </a:r>
          </a:p>
        </p:txBody>
      </p:sp>
      <p:sp>
        <p:nvSpPr>
          <p:cNvPr id="444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43</a:t>
            </a:fld>
            <a:endParaRPr/>
          </a:p>
        </p:txBody>
      </p:sp>
      <p:sp>
        <p:nvSpPr>
          <p:cNvPr id="445" name="[2] Tobias Würfl, Florin Ghesu, Vincent Christlein, Andreas Maier. Deep Learning Computed Tomography. MICCAI 2016. Submitted"/>
          <p:cNvSpPr txBox="1"/>
          <p:nvPr/>
        </p:nvSpPr>
        <p:spPr>
          <a:xfrm>
            <a:off x="685800" y="6172200"/>
            <a:ext cx="7848600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000"/>
            </a:lvl1pPr>
          </a:lstStyle>
          <a:p>
            <a:r>
              <a:rPr dirty="0"/>
              <a:t>[</a:t>
            </a:r>
            <a:r>
              <a:rPr lang="de-DE" dirty="0"/>
              <a:t>27</a:t>
            </a:r>
            <a:r>
              <a:rPr dirty="0"/>
              <a:t>] Tobias </a:t>
            </a:r>
            <a:r>
              <a:rPr dirty="0" err="1"/>
              <a:t>Würfl</a:t>
            </a:r>
            <a:r>
              <a:rPr dirty="0"/>
              <a:t>, Florin </a:t>
            </a:r>
            <a:r>
              <a:rPr dirty="0" err="1"/>
              <a:t>Ghesu</a:t>
            </a:r>
            <a:r>
              <a:rPr dirty="0"/>
              <a:t>, Vincent </a:t>
            </a:r>
            <a:r>
              <a:rPr dirty="0" err="1"/>
              <a:t>Christlein</a:t>
            </a:r>
            <a:r>
              <a:rPr dirty="0"/>
              <a:t>, Andreas Maier. Deep Learning Computed Tomography. MICCAI 2016. </a:t>
            </a:r>
            <a:endParaRPr lang="de-DE" dirty="0"/>
          </a:p>
          <a:p>
            <a:r>
              <a:rPr dirty="0"/>
              <a:t> </a:t>
            </a:r>
          </a:p>
        </p:txBody>
      </p:sp>
      <p:sp>
        <p:nvSpPr>
          <p:cNvPr id="446" name="Reconstruction with 180 deg (NN)"/>
          <p:cNvSpPr txBox="1"/>
          <p:nvPr/>
        </p:nvSpPr>
        <p:spPr>
          <a:xfrm>
            <a:off x="2804648" y="5704769"/>
            <a:ext cx="3534704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Reconstruction with 180 deg (NN)</a:t>
            </a:r>
          </a:p>
        </p:txBody>
      </p:sp>
      <p:pic>
        <p:nvPicPr>
          <p:cNvPr id="447" name="image23.png" descr="image2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23828" y="2590800"/>
            <a:ext cx="3096344" cy="309634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748528546"/>
      </p:ext>
    </p:extLst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Learned Weights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sz="2800"/>
            </a:lvl1pPr>
          </a:lstStyle>
          <a:p>
            <a:r>
              <a:t>Learned Weights</a:t>
            </a:r>
          </a:p>
        </p:txBody>
      </p:sp>
      <p:sp>
        <p:nvSpPr>
          <p:cNvPr id="450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44</a:t>
            </a:fld>
            <a:endParaRPr/>
          </a:p>
        </p:txBody>
      </p:sp>
      <p:pic>
        <p:nvPicPr>
          <p:cNvPr id="451" name="Bild" descr="Bild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5640" y="2596699"/>
            <a:ext cx="2708943" cy="2326503"/>
          </a:xfrm>
          <a:prstGeom prst="rect">
            <a:avLst/>
          </a:prstGeom>
          <a:ln w="12700">
            <a:miter lim="400000"/>
          </a:ln>
        </p:spPr>
      </p:pic>
      <p:pic>
        <p:nvPicPr>
          <p:cNvPr id="452" name="Bild" descr="Bild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40649" y="2596699"/>
            <a:ext cx="2708942" cy="2326503"/>
          </a:xfrm>
          <a:prstGeom prst="rect">
            <a:avLst/>
          </a:prstGeom>
          <a:ln w="12700">
            <a:miter lim="400000"/>
          </a:ln>
        </p:spPr>
      </p:pic>
      <p:pic>
        <p:nvPicPr>
          <p:cNvPr id="453" name="Bild" descr="Bild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245657" y="2596699"/>
            <a:ext cx="2708942" cy="2326503"/>
          </a:xfrm>
          <a:prstGeom prst="rect">
            <a:avLst/>
          </a:prstGeom>
          <a:ln w="12700">
            <a:miter lim="400000"/>
          </a:ln>
        </p:spPr>
      </p:pic>
      <p:sp>
        <p:nvSpPr>
          <p:cNvPr id="454" name="Parker et al."/>
          <p:cNvSpPr txBox="1"/>
          <p:nvPr/>
        </p:nvSpPr>
        <p:spPr>
          <a:xfrm>
            <a:off x="1225990" y="5358972"/>
            <a:ext cx="1336548" cy="3506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r>
              <a:t>Parker et al.</a:t>
            </a:r>
          </a:p>
        </p:txBody>
      </p:sp>
      <p:sp>
        <p:nvSpPr>
          <p:cNvPr id="455" name="Schäfer et al."/>
          <p:cNvSpPr txBox="1"/>
          <p:nvPr/>
        </p:nvSpPr>
        <p:spPr>
          <a:xfrm>
            <a:off x="3947705" y="5358972"/>
            <a:ext cx="1451070" cy="3506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r>
              <a:t>Schäfer et al.</a:t>
            </a:r>
          </a:p>
        </p:txBody>
      </p:sp>
      <p:sp>
        <p:nvSpPr>
          <p:cNvPr id="456" name="N. N. et al."/>
          <p:cNvSpPr txBox="1"/>
          <p:nvPr/>
        </p:nvSpPr>
        <p:spPr>
          <a:xfrm>
            <a:off x="7249437" y="5358972"/>
            <a:ext cx="1183961" cy="3506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r>
              <a:t>N. N. et al.</a:t>
            </a:r>
          </a:p>
        </p:txBody>
      </p:sp>
      <p:sp>
        <p:nvSpPr>
          <p:cNvPr id="10" name="[2] Tobias Würfl, Florin Ghesu, Vincent Christlein, Andreas Maier. Deep Learning Computed Tomography. MICCAI 2016. Submitted">
            <a:extLst>
              <a:ext uri="{FF2B5EF4-FFF2-40B4-BE49-F238E27FC236}">
                <a16:creationId xmlns:a16="http://schemas.microsoft.com/office/drawing/2014/main" id="{B374A39C-5CE6-1A42-BE0D-3E26892262FD}"/>
              </a:ext>
            </a:extLst>
          </p:cNvPr>
          <p:cNvSpPr txBox="1"/>
          <p:nvPr/>
        </p:nvSpPr>
        <p:spPr>
          <a:xfrm>
            <a:off x="685800" y="6172200"/>
            <a:ext cx="7848600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000"/>
            </a:lvl1pPr>
          </a:lstStyle>
          <a:p>
            <a:r>
              <a:rPr dirty="0"/>
              <a:t>[</a:t>
            </a:r>
            <a:r>
              <a:rPr lang="de-DE" dirty="0"/>
              <a:t>27</a:t>
            </a:r>
            <a:r>
              <a:rPr dirty="0"/>
              <a:t>] Tobias </a:t>
            </a:r>
            <a:r>
              <a:rPr dirty="0" err="1"/>
              <a:t>Würfl</a:t>
            </a:r>
            <a:r>
              <a:rPr dirty="0"/>
              <a:t>, Florin </a:t>
            </a:r>
            <a:r>
              <a:rPr dirty="0" err="1"/>
              <a:t>Ghesu</a:t>
            </a:r>
            <a:r>
              <a:rPr dirty="0"/>
              <a:t>, Vincent </a:t>
            </a:r>
            <a:r>
              <a:rPr dirty="0" err="1"/>
              <a:t>Christlein</a:t>
            </a:r>
            <a:r>
              <a:rPr dirty="0"/>
              <a:t>, Andreas Maier. Deep Learning Computed Tomography. MICCAI 2016. </a:t>
            </a:r>
            <a:endParaRPr lang="de-DE" dirty="0"/>
          </a:p>
          <a:p>
            <a:r>
              <a:rPr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80347024"/>
      </p:ext>
    </p:extLst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Further Extensions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2800"/>
            </a:pPr>
            <a:r>
              <a:rPr dirty="0"/>
              <a:t>Further Extensions</a:t>
            </a:r>
          </a:p>
          <a:p>
            <a:pPr marL="0" indent="0">
              <a:buSzTx/>
              <a:buNone/>
              <a:defRPr sz="2800"/>
            </a:pPr>
            <a:endParaRPr dirty="0"/>
          </a:p>
          <a:p>
            <a:pPr marL="280736" indent="-280736">
              <a:buChar char="•"/>
              <a:defRPr sz="1800"/>
            </a:pPr>
            <a:r>
              <a:rPr dirty="0"/>
              <a:t>Add non-linear de-streaking and de-</a:t>
            </a:r>
            <a:r>
              <a:rPr lang="de-DE" dirty="0" err="1"/>
              <a:t>noising</a:t>
            </a:r>
            <a:r>
              <a:rPr dirty="0"/>
              <a:t> step:</a:t>
            </a:r>
          </a:p>
        </p:txBody>
      </p:sp>
      <p:sp>
        <p:nvSpPr>
          <p:cNvPr id="459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45</a:t>
            </a:fld>
            <a:endParaRPr/>
          </a:p>
        </p:txBody>
      </p:sp>
      <p:sp>
        <p:nvSpPr>
          <p:cNvPr id="5" name="[2] Tobias Würfl, Florin Ghesu, Vincent Christlein, Andreas Maier. Deep Learning Computed Tomography. MICCAI 2016. Submitted">
            <a:extLst>
              <a:ext uri="{FF2B5EF4-FFF2-40B4-BE49-F238E27FC236}">
                <a16:creationId xmlns:a16="http://schemas.microsoft.com/office/drawing/2014/main" id="{71F5B204-F4FF-8F40-943B-A5599F751342}"/>
              </a:ext>
            </a:extLst>
          </p:cNvPr>
          <p:cNvSpPr txBox="1"/>
          <p:nvPr/>
        </p:nvSpPr>
        <p:spPr>
          <a:xfrm>
            <a:off x="685800" y="6172200"/>
            <a:ext cx="7848600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000"/>
            </a:lvl1pPr>
          </a:lstStyle>
          <a:p>
            <a:r>
              <a:rPr dirty="0"/>
              <a:t>[</a:t>
            </a:r>
            <a:r>
              <a:rPr lang="de-DE" dirty="0"/>
              <a:t>28</a:t>
            </a:r>
            <a:r>
              <a:rPr dirty="0"/>
              <a:t>] </a:t>
            </a:r>
            <a:r>
              <a:rPr lang="de-DE" dirty="0"/>
              <a:t>Kerstin </a:t>
            </a:r>
            <a:r>
              <a:rPr lang="de-DE" dirty="0" err="1"/>
              <a:t>Hammernik</a:t>
            </a:r>
            <a:r>
              <a:rPr lang="de-DE" dirty="0"/>
              <a:t> et al</a:t>
            </a:r>
            <a:r>
              <a:rPr dirty="0"/>
              <a:t>. </a:t>
            </a:r>
            <a:r>
              <a:rPr lang="de-DE" dirty="0"/>
              <a:t>A </a:t>
            </a:r>
            <a:r>
              <a:rPr lang="de-DE" dirty="0" err="1"/>
              <a:t>Deep</a:t>
            </a:r>
            <a:r>
              <a:rPr lang="de-DE" dirty="0"/>
              <a:t> Learning </a:t>
            </a:r>
            <a:r>
              <a:rPr lang="de-DE" dirty="0" err="1"/>
              <a:t>Architecture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Limited-Angle </a:t>
            </a:r>
            <a:r>
              <a:rPr lang="de-DE" dirty="0" err="1"/>
              <a:t>Computed</a:t>
            </a:r>
            <a:r>
              <a:rPr lang="de-DE" dirty="0"/>
              <a:t> </a:t>
            </a:r>
            <a:r>
              <a:rPr lang="de-DE" dirty="0" err="1"/>
              <a:t>Tomography</a:t>
            </a:r>
            <a:r>
              <a:rPr lang="de-DE" dirty="0"/>
              <a:t> </a:t>
            </a:r>
            <a:r>
              <a:rPr lang="de-DE" dirty="0" err="1"/>
              <a:t>Reconstruction</a:t>
            </a:r>
            <a:r>
              <a:rPr dirty="0"/>
              <a:t>. </a:t>
            </a:r>
            <a:r>
              <a:rPr lang="de-DE" dirty="0"/>
              <a:t>BVM</a:t>
            </a:r>
            <a:r>
              <a:rPr dirty="0"/>
              <a:t> 2016. </a:t>
            </a:r>
            <a:endParaRPr lang="de-DE" dirty="0"/>
          </a:p>
          <a:p>
            <a:r>
              <a:rPr dirty="0"/>
              <a:t> 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83F15396-6350-4B47-8AA5-13257D0315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5300" y="2329249"/>
            <a:ext cx="5689600" cy="1181100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A310799A-A19A-EE4D-9466-44C6E4C629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0" y="3822701"/>
            <a:ext cx="7188200" cy="116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00550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Further Extensions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2800"/>
            </a:pPr>
            <a:r>
              <a:rPr dirty="0"/>
              <a:t>Further Extensions</a:t>
            </a:r>
          </a:p>
          <a:p>
            <a:pPr marL="0" indent="0">
              <a:buSzTx/>
              <a:buNone/>
              <a:defRPr sz="2800"/>
            </a:pPr>
            <a:endParaRPr dirty="0"/>
          </a:p>
          <a:p>
            <a:pPr marL="280736" indent="-280736">
              <a:buChar char="•"/>
              <a:defRPr sz="1800"/>
            </a:pPr>
            <a:r>
              <a:rPr dirty="0"/>
              <a:t>Add non-linear de-streaking and de-</a:t>
            </a:r>
            <a:r>
              <a:rPr lang="de-DE" dirty="0" err="1"/>
              <a:t>streaking</a:t>
            </a:r>
            <a:r>
              <a:rPr dirty="0"/>
              <a:t> step:</a:t>
            </a:r>
          </a:p>
        </p:txBody>
      </p:sp>
      <p:sp>
        <p:nvSpPr>
          <p:cNvPr id="459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46</a:t>
            </a:fld>
            <a:endParaRPr/>
          </a:p>
        </p:txBody>
      </p:sp>
      <p:pic>
        <p:nvPicPr>
          <p:cNvPr id="460" name="Bild" descr="Bild"/>
          <p:cNvPicPr>
            <a:picLocks noChangeAspect="1"/>
          </p:cNvPicPr>
          <p:nvPr/>
        </p:nvPicPr>
        <p:blipFill>
          <a:blip r:embed="rId2">
            <a:extLst/>
          </a:blip>
          <a:srcRect l="3442" r="3442"/>
          <a:stretch>
            <a:fillRect/>
          </a:stretch>
        </p:blipFill>
        <p:spPr>
          <a:xfrm>
            <a:off x="314755" y="2372519"/>
            <a:ext cx="8514490" cy="2925762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[2] Tobias Würfl, Florin Ghesu, Vincent Christlein, Andreas Maier. Deep Learning Computed Tomography. MICCAI 2016. Submitted">
            <a:extLst>
              <a:ext uri="{FF2B5EF4-FFF2-40B4-BE49-F238E27FC236}">
                <a16:creationId xmlns:a16="http://schemas.microsoft.com/office/drawing/2014/main" id="{71F5B204-F4FF-8F40-943B-A5599F751342}"/>
              </a:ext>
            </a:extLst>
          </p:cNvPr>
          <p:cNvSpPr txBox="1"/>
          <p:nvPr/>
        </p:nvSpPr>
        <p:spPr>
          <a:xfrm>
            <a:off x="685800" y="6172200"/>
            <a:ext cx="7848600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000"/>
            </a:lvl1pPr>
          </a:lstStyle>
          <a:p>
            <a:r>
              <a:rPr dirty="0"/>
              <a:t>[</a:t>
            </a:r>
            <a:r>
              <a:rPr lang="de-DE" dirty="0"/>
              <a:t>28</a:t>
            </a:r>
            <a:r>
              <a:rPr dirty="0"/>
              <a:t>] </a:t>
            </a:r>
            <a:r>
              <a:rPr lang="de-DE" dirty="0"/>
              <a:t>Kerstin </a:t>
            </a:r>
            <a:r>
              <a:rPr lang="de-DE" dirty="0" err="1"/>
              <a:t>Hammernik</a:t>
            </a:r>
            <a:r>
              <a:rPr lang="de-DE" dirty="0"/>
              <a:t> et al</a:t>
            </a:r>
            <a:r>
              <a:rPr dirty="0"/>
              <a:t>. </a:t>
            </a:r>
            <a:r>
              <a:rPr lang="de-DE" dirty="0"/>
              <a:t>A </a:t>
            </a:r>
            <a:r>
              <a:rPr lang="de-DE" dirty="0" err="1"/>
              <a:t>Deep</a:t>
            </a:r>
            <a:r>
              <a:rPr lang="de-DE" dirty="0"/>
              <a:t> Learning </a:t>
            </a:r>
            <a:r>
              <a:rPr lang="de-DE" dirty="0" err="1"/>
              <a:t>Architecture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Limited-Angle </a:t>
            </a:r>
            <a:r>
              <a:rPr lang="de-DE" dirty="0" err="1"/>
              <a:t>Computed</a:t>
            </a:r>
            <a:r>
              <a:rPr lang="de-DE" dirty="0"/>
              <a:t> </a:t>
            </a:r>
            <a:r>
              <a:rPr lang="de-DE" dirty="0" err="1"/>
              <a:t>Tomography</a:t>
            </a:r>
            <a:r>
              <a:rPr lang="de-DE" dirty="0"/>
              <a:t> </a:t>
            </a:r>
            <a:r>
              <a:rPr lang="de-DE" dirty="0" err="1"/>
              <a:t>Reconstruction</a:t>
            </a:r>
            <a:r>
              <a:rPr dirty="0"/>
              <a:t>. </a:t>
            </a:r>
            <a:r>
              <a:rPr lang="de-DE" dirty="0"/>
              <a:t>BVM</a:t>
            </a:r>
            <a:r>
              <a:rPr dirty="0"/>
              <a:t> 2016. </a:t>
            </a:r>
            <a:endParaRPr lang="de-DE" dirty="0"/>
          </a:p>
          <a:p>
            <a:r>
              <a:rPr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8698406"/>
      </p:ext>
    </p:extLst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Further Extensions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sz="2800"/>
            </a:lvl1pPr>
          </a:lstStyle>
          <a:p>
            <a:r>
              <a:t>Further Extensions</a:t>
            </a:r>
          </a:p>
        </p:txBody>
      </p:sp>
      <p:sp>
        <p:nvSpPr>
          <p:cNvPr id="463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47</a:t>
            </a:fld>
            <a:endParaRPr/>
          </a:p>
        </p:txBody>
      </p:sp>
      <p:pic>
        <p:nvPicPr>
          <p:cNvPr id="464" name="Bild" descr="Bild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2323" y="1444686"/>
            <a:ext cx="7559354" cy="5025532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459989914"/>
      </p:ext>
    </p:extLst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33887" y="2423827"/>
            <a:ext cx="1024214" cy="7384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Rechteck 6"/>
          <p:cNvSpPr/>
          <p:nvPr/>
        </p:nvSpPr>
        <p:spPr>
          <a:xfrm>
            <a:off x="1657553" y="2105023"/>
            <a:ext cx="585788" cy="476250"/>
          </a:xfrm>
          <a:prstGeom prst="rect">
            <a:avLst/>
          </a:prstGeom>
          <a:solidFill>
            <a:srgbClr val="969696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rgbClr val="333333"/>
                </a:solidFill>
              </a:rPr>
              <a:t>AFB</a:t>
            </a:r>
          </a:p>
        </p:txBody>
      </p:sp>
      <p:sp>
        <p:nvSpPr>
          <p:cNvPr id="8" name="Ellipse 7"/>
          <p:cNvSpPr/>
          <p:nvPr/>
        </p:nvSpPr>
        <p:spPr>
          <a:xfrm>
            <a:off x="1052715" y="2190748"/>
            <a:ext cx="285750" cy="285750"/>
          </a:xfrm>
          <a:prstGeom prst="ellipse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Ellipse 13"/>
          <p:cNvSpPr/>
          <p:nvPr/>
        </p:nvSpPr>
        <p:spPr>
          <a:xfrm>
            <a:off x="1052715" y="2971798"/>
            <a:ext cx="285750" cy="285750"/>
          </a:xfrm>
          <a:prstGeom prst="ellipse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2" name="Gruppieren 70"/>
          <p:cNvGrpSpPr/>
          <p:nvPr/>
        </p:nvGrpSpPr>
        <p:grpSpPr>
          <a:xfrm>
            <a:off x="7850261" y="2357456"/>
            <a:ext cx="273048" cy="342614"/>
            <a:chOff x="8039102" y="2752739"/>
            <a:chExt cx="495301" cy="342614"/>
          </a:xfrm>
        </p:grpSpPr>
        <p:sp>
          <p:nvSpPr>
            <p:cNvPr id="16" name="Rechteck 15"/>
            <p:cNvSpPr/>
            <p:nvPr/>
          </p:nvSpPr>
          <p:spPr>
            <a:xfrm>
              <a:off x="8039102" y="2752739"/>
              <a:ext cx="180975" cy="333375"/>
            </a:xfrm>
            <a:prstGeom prst="rect">
              <a:avLst/>
            </a:prstGeom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7" name="Trapezoid 16"/>
            <p:cNvSpPr/>
            <p:nvPr/>
          </p:nvSpPr>
          <p:spPr>
            <a:xfrm rot="16200000">
              <a:off x="8205934" y="2766883"/>
              <a:ext cx="342614" cy="314325"/>
            </a:xfrm>
            <a:prstGeom prst="trapezoid">
              <a:avLst/>
            </a:prstGeom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18" name="Rechteck 17"/>
          <p:cNvSpPr/>
          <p:nvPr/>
        </p:nvSpPr>
        <p:spPr>
          <a:xfrm>
            <a:off x="3054423" y="2171697"/>
            <a:ext cx="1400174" cy="695325"/>
          </a:xfrm>
          <a:prstGeom prst="rect">
            <a:avLst/>
          </a:prstGeom>
          <a:solidFill>
            <a:srgbClr val="969696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rgbClr val="333333"/>
                </a:solidFill>
              </a:rPr>
              <a:t>Directional Microphone</a:t>
            </a:r>
            <a:endParaRPr lang="en-US" sz="3600" dirty="0">
              <a:solidFill>
                <a:srgbClr val="333333"/>
              </a:solidFill>
            </a:endParaRPr>
          </a:p>
        </p:txBody>
      </p:sp>
      <p:sp>
        <p:nvSpPr>
          <p:cNvPr id="22" name="Rechteck 21"/>
          <p:cNvSpPr/>
          <p:nvPr/>
        </p:nvSpPr>
        <p:spPr>
          <a:xfrm>
            <a:off x="3321122" y="2981322"/>
            <a:ext cx="785814" cy="361951"/>
          </a:xfrm>
          <a:prstGeom prst="rect">
            <a:avLst/>
          </a:prstGeom>
          <a:solidFill>
            <a:srgbClr val="969696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rgbClr val="333333"/>
                </a:solidFill>
              </a:rPr>
              <a:t>FBC</a:t>
            </a:r>
          </a:p>
        </p:txBody>
      </p:sp>
      <p:sp>
        <p:nvSpPr>
          <p:cNvPr id="23" name="Rechteck 22"/>
          <p:cNvSpPr/>
          <p:nvPr/>
        </p:nvSpPr>
        <p:spPr>
          <a:xfrm>
            <a:off x="1657552" y="2867023"/>
            <a:ext cx="585789" cy="476250"/>
          </a:xfrm>
          <a:prstGeom prst="rect">
            <a:avLst/>
          </a:prstGeom>
          <a:solidFill>
            <a:srgbClr val="969696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rgbClr val="333333"/>
                </a:solidFill>
              </a:rPr>
              <a:t>AFB</a:t>
            </a:r>
          </a:p>
        </p:txBody>
      </p:sp>
      <p:sp>
        <p:nvSpPr>
          <p:cNvPr id="24" name="Rechteck 23"/>
          <p:cNvSpPr/>
          <p:nvPr/>
        </p:nvSpPr>
        <p:spPr>
          <a:xfrm>
            <a:off x="6900147" y="2286018"/>
            <a:ext cx="585788" cy="476250"/>
          </a:xfrm>
          <a:prstGeom prst="rect">
            <a:avLst/>
          </a:prstGeom>
          <a:solidFill>
            <a:srgbClr val="969696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rgbClr val="333333"/>
                </a:solidFill>
              </a:rPr>
              <a:t>SFB</a:t>
            </a:r>
          </a:p>
        </p:txBody>
      </p:sp>
      <p:cxnSp>
        <p:nvCxnSpPr>
          <p:cNvPr id="26" name="Gerade Verbindung mit Pfeil 25"/>
          <p:cNvCxnSpPr>
            <a:stCxn id="24" idx="3"/>
          </p:cNvCxnSpPr>
          <p:nvPr/>
        </p:nvCxnSpPr>
        <p:spPr>
          <a:xfrm>
            <a:off x="7485935" y="2524143"/>
            <a:ext cx="364326" cy="1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mit Pfeil 32"/>
          <p:cNvCxnSpPr>
            <a:stCxn id="8" idx="6"/>
            <a:endCxn id="7" idx="1"/>
          </p:cNvCxnSpPr>
          <p:nvPr/>
        </p:nvCxnSpPr>
        <p:spPr>
          <a:xfrm>
            <a:off x="1338465" y="2333623"/>
            <a:ext cx="319088" cy="9525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mit Pfeil 34"/>
          <p:cNvCxnSpPr>
            <a:stCxn id="14" idx="6"/>
            <a:endCxn id="23" idx="1"/>
          </p:cNvCxnSpPr>
          <p:nvPr/>
        </p:nvCxnSpPr>
        <p:spPr>
          <a:xfrm flipV="1">
            <a:off x="1338465" y="3105148"/>
            <a:ext cx="319087" cy="9525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mit Pfeil 36"/>
          <p:cNvCxnSpPr>
            <a:stCxn id="7" idx="3"/>
          </p:cNvCxnSpPr>
          <p:nvPr/>
        </p:nvCxnSpPr>
        <p:spPr>
          <a:xfrm>
            <a:off x="2243341" y="2343148"/>
            <a:ext cx="811082" cy="1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Gewinkelte Verbindung 38"/>
          <p:cNvCxnSpPr>
            <a:stCxn id="23" idx="3"/>
          </p:cNvCxnSpPr>
          <p:nvPr/>
        </p:nvCxnSpPr>
        <p:spPr>
          <a:xfrm flipV="1">
            <a:off x="2243341" y="2690832"/>
            <a:ext cx="811082" cy="414316"/>
          </a:xfrm>
          <a:prstGeom prst="bentConnector3">
            <a:avLst>
              <a:gd name="adj1" fmla="val 21815"/>
            </a:avLst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Gewinkelte Verbindung 45"/>
          <p:cNvCxnSpPr>
            <a:stCxn id="22" idx="1"/>
          </p:cNvCxnSpPr>
          <p:nvPr/>
        </p:nvCxnSpPr>
        <p:spPr>
          <a:xfrm rot="10800000">
            <a:off x="2776608" y="2419350"/>
            <a:ext cx="544514" cy="742949"/>
          </a:xfrm>
          <a:prstGeom prst="bentConnector2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Gewinkelte Verbindung 47"/>
          <p:cNvCxnSpPr>
            <a:stCxn id="22" idx="1"/>
          </p:cNvCxnSpPr>
          <p:nvPr/>
        </p:nvCxnSpPr>
        <p:spPr>
          <a:xfrm rot="10800000">
            <a:off x="2624206" y="2746374"/>
            <a:ext cx="696916" cy="415925"/>
          </a:xfrm>
          <a:prstGeom prst="bentConnector2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" name="Gruppieren 57"/>
          <p:cNvGrpSpPr/>
          <p:nvPr/>
        </p:nvGrpSpPr>
        <p:grpSpPr>
          <a:xfrm>
            <a:off x="2645802" y="2135741"/>
            <a:ext cx="261610" cy="369332"/>
            <a:chOff x="2834643" y="2592943"/>
            <a:chExt cx="261610" cy="369332"/>
          </a:xfrm>
        </p:grpSpPr>
        <p:sp>
          <p:nvSpPr>
            <p:cNvPr id="42" name="Ellipse 41"/>
            <p:cNvSpPr/>
            <p:nvPr/>
          </p:nvSpPr>
          <p:spPr>
            <a:xfrm>
              <a:off x="2889248" y="2724149"/>
              <a:ext cx="152402" cy="152402"/>
            </a:xfrm>
            <a:prstGeom prst="ellipse">
              <a:avLst/>
            </a:prstGeom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54" name="Textfeld 53"/>
            <p:cNvSpPr txBox="1"/>
            <p:nvPr/>
          </p:nvSpPr>
          <p:spPr>
            <a:xfrm>
              <a:off x="2834643" y="2592943"/>
              <a:ext cx="2616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800" dirty="0"/>
                <a:t>-</a:t>
              </a:r>
            </a:p>
          </p:txBody>
        </p:sp>
      </p:grpSp>
      <p:grpSp>
        <p:nvGrpSpPr>
          <p:cNvPr id="4" name="Gruppieren 56"/>
          <p:cNvGrpSpPr/>
          <p:nvPr/>
        </p:nvGrpSpPr>
        <p:grpSpPr>
          <a:xfrm>
            <a:off x="2495947" y="2470148"/>
            <a:ext cx="261610" cy="369332"/>
            <a:chOff x="2684788" y="2762250"/>
            <a:chExt cx="261610" cy="369332"/>
          </a:xfrm>
        </p:grpSpPr>
        <p:sp>
          <p:nvSpPr>
            <p:cNvPr id="43" name="Ellipse 42"/>
            <p:cNvSpPr/>
            <p:nvPr/>
          </p:nvSpPr>
          <p:spPr>
            <a:xfrm>
              <a:off x="2736846" y="2886073"/>
              <a:ext cx="152402" cy="152402"/>
            </a:xfrm>
            <a:prstGeom prst="ellipse">
              <a:avLst/>
            </a:prstGeom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55" name="Textfeld 54"/>
            <p:cNvSpPr txBox="1"/>
            <p:nvPr/>
          </p:nvSpPr>
          <p:spPr>
            <a:xfrm>
              <a:off x="2684788" y="2762250"/>
              <a:ext cx="2616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800" dirty="0"/>
                <a:t>-</a:t>
              </a:r>
            </a:p>
          </p:txBody>
        </p:sp>
      </p:grpSp>
      <p:sp>
        <p:nvSpPr>
          <p:cNvPr id="60" name="Rechteck 59"/>
          <p:cNvSpPr/>
          <p:nvPr/>
        </p:nvSpPr>
        <p:spPr>
          <a:xfrm>
            <a:off x="4626051" y="2171699"/>
            <a:ext cx="1149350" cy="695325"/>
          </a:xfrm>
          <a:prstGeom prst="rect">
            <a:avLst/>
          </a:prstGeom>
          <a:solidFill>
            <a:srgbClr val="969696"/>
          </a:solidFill>
          <a:ln w="9525">
            <a:solidFill>
              <a:srgbClr val="3379CD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rgbClr val="333333"/>
                </a:solidFill>
              </a:rPr>
              <a:t>Noise Reduction</a:t>
            </a:r>
            <a:endParaRPr lang="en-US" sz="3600" dirty="0">
              <a:solidFill>
                <a:srgbClr val="333333"/>
              </a:solidFill>
            </a:endParaRPr>
          </a:p>
        </p:txBody>
      </p:sp>
      <p:sp>
        <p:nvSpPr>
          <p:cNvPr id="61" name="Rechteck 60"/>
          <p:cNvSpPr/>
          <p:nvPr/>
        </p:nvSpPr>
        <p:spPr>
          <a:xfrm>
            <a:off x="5927803" y="2307449"/>
            <a:ext cx="769938" cy="423861"/>
          </a:xfrm>
          <a:prstGeom prst="rect">
            <a:avLst/>
          </a:prstGeom>
          <a:solidFill>
            <a:srgbClr val="969696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rgbClr val="333333"/>
                </a:solidFill>
              </a:rPr>
              <a:t>AGC</a:t>
            </a:r>
            <a:endParaRPr lang="en-US" sz="3600">
              <a:solidFill>
                <a:srgbClr val="333333"/>
              </a:solidFill>
            </a:endParaRPr>
          </a:p>
        </p:txBody>
      </p:sp>
      <p:cxnSp>
        <p:nvCxnSpPr>
          <p:cNvPr id="65" name="Gerade Verbindung mit Pfeil 64"/>
          <p:cNvCxnSpPr>
            <a:stCxn id="18" idx="3"/>
            <a:endCxn id="60" idx="1"/>
          </p:cNvCxnSpPr>
          <p:nvPr/>
        </p:nvCxnSpPr>
        <p:spPr>
          <a:xfrm>
            <a:off x="4454597" y="2519360"/>
            <a:ext cx="171454" cy="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Gerade Verbindung mit Pfeil 66"/>
          <p:cNvCxnSpPr>
            <a:stCxn id="60" idx="3"/>
            <a:endCxn id="61" idx="1"/>
          </p:cNvCxnSpPr>
          <p:nvPr/>
        </p:nvCxnSpPr>
        <p:spPr>
          <a:xfrm>
            <a:off x="5775401" y="2519362"/>
            <a:ext cx="152402" cy="1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Gerade Verbindung mit Pfeil 69"/>
          <p:cNvCxnSpPr>
            <a:stCxn id="61" idx="3"/>
            <a:endCxn id="24" idx="1"/>
          </p:cNvCxnSpPr>
          <p:nvPr/>
        </p:nvCxnSpPr>
        <p:spPr>
          <a:xfrm>
            <a:off x="6697741" y="2519380"/>
            <a:ext cx="202406" cy="47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" name="Inhaltsplatzhalter 14"/>
          <p:cNvSpPr txBox="1">
            <a:spLocks/>
          </p:cNvSpPr>
          <p:nvPr/>
        </p:nvSpPr>
        <p:spPr>
          <a:xfrm>
            <a:off x="-99268" y="5141569"/>
            <a:ext cx="8135937" cy="1447951"/>
          </a:xfrm>
          <a:prstGeom prst="rect">
            <a:avLst/>
          </a:prstGeom>
        </p:spPr>
        <p:txBody>
          <a:bodyPr/>
          <a:lstStyle/>
          <a:p>
            <a:pPr marL="475200" lvl="1" indent="0" fontAlgn="auto">
              <a:lnSpc>
                <a:spcPts val="2200"/>
              </a:lnSpc>
              <a:spcBef>
                <a:spcPts val="438"/>
              </a:spcBef>
              <a:spcAft>
                <a:spcPts val="0"/>
              </a:spcAft>
              <a:buClr>
                <a:srgbClr val="003366"/>
              </a:buClr>
              <a:buSzPct val="80000"/>
              <a:defRPr/>
            </a:pPr>
            <a:r>
              <a:rPr lang="en-US" sz="1400" dirty="0">
                <a:solidFill>
                  <a:srgbClr val="1F497D"/>
                </a:solidFill>
                <a:latin typeface="Arial"/>
              </a:rPr>
              <a:t>AFB = Analysis </a:t>
            </a:r>
            <a:r>
              <a:rPr lang="en-US" sz="1400" dirty="0" err="1">
                <a:solidFill>
                  <a:srgbClr val="1F497D"/>
                </a:solidFill>
                <a:latin typeface="Arial"/>
              </a:rPr>
              <a:t>Filterbank</a:t>
            </a:r>
            <a:r>
              <a:rPr lang="en-US" sz="1400" dirty="0">
                <a:solidFill>
                  <a:srgbClr val="1F497D"/>
                </a:solidFill>
                <a:latin typeface="Arial"/>
              </a:rPr>
              <a:t> </a:t>
            </a:r>
          </a:p>
          <a:p>
            <a:pPr marL="475200" lvl="1" indent="0" fontAlgn="auto">
              <a:lnSpc>
                <a:spcPts val="2200"/>
              </a:lnSpc>
              <a:spcBef>
                <a:spcPts val="438"/>
              </a:spcBef>
              <a:spcAft>
                <a:spcPts val="0"/>
              </a:spcAft>
              <a:buClr>
                <a:srgbClr val="003366"/>
              </a:buClr>
              <a:buSzPct val="80000"/>
              <a:defRPr/>
            </a:pPr>
            <a:r>
              <a:rPr lang="en-US" sz="1400" dirty="0">
                <a:solidFill>
                  <a:srgbClr val="1F497D"/>
                </a:solidFill>
                <a:latin typeface="Arial"/>
              </a:rPr>
              <a:t>AGC = Automatic Gain Control</a:t>
            </a:r>
          </a:p>
          <a:p>
            <a:pPr marL="475200" lvl="1" indent="0" fontAlgn="auto">
              <a:lnSpc>
                <a:spcPts val="2200"/>
              </a:lnSpc>
              <a:spcBef>
                <a:spcPts val="438"/>
              </a:spcBef>
              <a:spcAft>
                <a:spcPts val="0"/>
              </a:spcAft>
              <a:buClr>
                <a:srgbClr val="003366"/>
              </a:buClr>
              <a:buSzPct val="80000"/>
              <a:defRPr/>
            </a:pPr>
            <a:r>
              <a:rPr lang="en-US" sz="1400" dirty="0">
                <a:solidFill>
                  <a:srgbClr val="1F497D"/>
                </a:solidFill>
                <a:latin typeface="Arial"/>
              </a:rPr>
              <a:t>SFB = Synthesis </a:t>
            </a:r>
            <a:r>
              <a:rPr lang="en-US" sz="1400" dirty="0" err="1">
                <a:solidFill>
                  <a:srgbClr val="1F497D"/>
                </a:solidFill>
                <a:latin typeface="Arial"/>
              </a:rPr>
              <a:t>Filterbank</a:t>
            </a:r>
            <a:endParaRPr lang="en-US" sz="1400" dirty="0">
              <a:solidFill>
                <a:srgbClr val="1F497D"/>
              </a:solidFill>
              <a:latin typeface="Arial"/>
            </a:endParaRPr>
          </a:p>
          <a:p>
            <a:pPr marL="475200" lvl="1" indent="0" fontAlgn="auto">
              <a:lnSpc>
                <a:spcPts val="2200"/>
              </a:lnSpc>
              <a:spcBef>
                <a:spcPts val="438"/>
              </a:spcBef>
              <a:spcAft>
                <a:spcPts val="0"/>
              </a:spcAft>
              <a:buClr>
                <a:srgbClr val="003366"/>
              </a:buClr>
              <a:buSzPct val="80000"/>
              <a:defRPr/>
            </a:pPr>
            <a:r>
              <a:rPr lang="en-US" sz="1400" dirty="0">
                <a:solidFill>
                  <a:srgbClr val="1F497D"/>
                </a:solidFill>
                <a:latin typeface="Arial"/>
              </a:rPr>
              <a:t>FBC = Feedback Canceler</a:t>
            </a:r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56526" y="1695017"/>
            <a:ext cx="1289276" cy="301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119786" y="2221975"/>
            <a:ext cx="1024214" cy="7384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0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34929" y="3474966"/>
            <a:ext cx="1289276" cy="301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8" name="Picture 2" descr="Carat-primax_on-table_950x700px"/>
          <p:cNvPicPr>
            <a:picLocks noChangeAspect="1" noChangeArrowheads="1"/>
          </p:cNvPicPr>
          <p:nvPr/>
        </p:nvPicPr>
        <p:blipFill>
          <a:blip r:embed="rId4"/>
          <a:srcRect l="30702" t="21333" r="27404" b="24000"/>
          <a:stretch>
            <a:fillRect/>
          </a:stretch>
        </p:blipFill>
        <p:spPr bwMode="auto">
          <a:xfrm>
            <a:off x="4257367" y="3779761"/>
            <a:ext cx="2333211" cy="2243322"/>
          </a:xfrm>
          <a:prstGeom prst="rect">
            <a:avLst/>
          </a:prstGeom>
          <a:noFill/>
        </p:spPr>
      </p:pic>
      <p:pic>
        <p:nvPicPr>
          <p:cNvPr id="40" name="Picture 4" descr="Insio-primax_hearing-aids-office-table_950x700px"/>
          <p:cNvPicPr>
            <a:picLocks noChangeAspect="1" noChangeArrowheads="1"/>
          </p:cNvPicPr>
          <p:nvPr/>
        </p:nvPicPr>
        <p:blipFill>
          <a:blip r:embed="rId5"/>
          <a:srcRect l="14632" t="38143" r="59583" b="28286"/>
          <a:stretch>
            <a:fillRect/>
          </a:stretch>
        </p:blipFill>
        <p:spPr bwMode="auto">
          <a:xfrm>
            <a:off x="6586192" y="3784708"/>
            <a:ext cx="2333211" cy="2238375"/>
          </a:xfrm>
          <a:prstGeom prst="rect">
            <a:avLst/>
          </a:prstGeom>
          <a:noFill/>
        </p:spPr>
      </p:pic>
      <p:sp>
        <p:nvSpPr>
          <p:cNvPr id="41" name="Textfeld 40"/>
          <p:cNvSpPr txBox="1"/>
          <p:nvPr/>
        </p:nvSpPr>
        <p:spPr>
          <a:xfrm>
            <a:off x="6529120" y="6035560"/>
            <a:ext cx="238238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Images from </a:t>
            </a:r>
            <a:r>
              <a:rPr lang="en-US" sz="1100">
                <a:hlinkClick r:id="rId6"/>
              </a:rPr>
              <a:t>Carat</a:t>
            </a:r>
            <a:r>
              <a:rPr lang="en-US" sz="1100"/>
              <a:t>&amp;</a:t>
            </a:r>
            <a:r>
              <a:rPr lang="en-US" sz="1100">
                <a:hlinkClick r:id="rId7"/>
              </a:rPr>
              <a:t>Insio</a:t>
            </a:r>
            <a:r>
              <a:rPr lang="en-US" sz="1100"/>
              <a:t> (cropped)</a:t>
            </a:r>
          </a:p>
        </p:txBody>
      </p:sp>
      <p:cxnSp>
        <p:nvCxnSpPr>
          <p:cNvPr id="51" name="Gewinkelte Verbindung 50"/>
          <p:cNvCxnSpPr>
            <a:endCxn id="52" idx="3"/>
          </p:cNvCxnSpPr>
          <p:nvPr/>
        </p:nvCxnSpPr>
        <p:spPr>
          <a:xfrm rot="10800000" flipV="1">
            <a:off x="5116580" y="2524143"/>
            <a:ext cx="2457457" cy="638155"/>
          </a:xfrm>
          <a:prstGeom prst="bentConnector3">
            <a:avLst>
              <a:gd name="adj1" fmla="val -194"/>
            </a:avLst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Rechteck 51"/>
          <p:cNvSpPr/>
          <p:nvPr/>
        </p:nvSpPr>
        <p:spPr>
          <a:xfrm>
            <a:off x="4530791" y="3014663"/>
            <a:ext cx="585788" cy="295272"/>
          </a:xfrm>
          <a:prstGeom prst="rect">
            <a:avLst/>
          </a:prstGeom>
          <a:solidFill>
            <a:srgbClr val="969696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rgbClr val="333333"/>
                </a:solidFill>
              </a:rPr>
              <a:t>AFB</a:t>
            </a:r>
          </a:p>
        </p:txBody>
      </p:sp>
      <p:cxnSp>
        <p:nvCxnSpPr>
          <p:cNvPr id="53" name="Gerade Verbindung mit Pfeil 52"/>
          <p:cNvCxnSpPr>
            <a:stCxn id="52" idx="1"/>
          </p:cNvCxnSpPr>
          <p:nvPr/>
        </p:nvCxnSpPr>
        <p:spPr>
          <a:xfrm rot="10800000">
            <a:off x="4106937" y="3162299"/>
            <a:ext cx="423855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itel 5">
            <a:extLst>
              <a:ext uri="{FF2B5EF4-FFF2-40B4-BE49-F238E27FC236}">
                <a16:creationId xmlns:a16="http://schemas.microsoft.com/office/drawing/2014/main" id="{1479B3AA-88A6-DE4D-B3A1-3CF06BD54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647" y="888634"/>
            <a:ext cx="8135937" cy="360362"/>
          </a:xfrm>
          <a:effectLst/>
        </p:spPr>
        <p:txBody>
          <a:bodyPr/>
          <a:lstStyle/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Simplified Modern Hearing Instrument Pipeline</a:t>
            </a:r>
          </a:p>
        </p:txBody>
      </p:sp>
      <p:sp>
        <p:nvSpPr>
          <p:cNvPr id="44" name="[2] Tobias Würfl, Florin Ghesu, Vincent Christlein, Andreas Maier. Deep Learning Computed Tomography. MICCAI 2016. Submitted">
            <a:extLst>
              <a:ext uri="{FF2B5EF4-FFF2-40B4-BE49-F238E27FC236}">
                <a16:creationId xmlns:a16="http://schemas.microsoft.com/office/drawing/2014/main" id="{41B528F1-2BDA-574A-AA36-5736ED6248CF}"/>
              </a:ext>
            </a:extLst>
          </p:cNvPr>
          <p:cNvSpPr txBox="1"/>
          <p:nvPr/>
        </p:nvSpPr>
        <p:spPr>
          <a:xfrm>
            <a:off x="685800" y="6351500"/>
            <a:ext cx="7848600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000"/>
            </a:lvl1pPr>
          </a:lstStyle>
          <a:p>
            <a:pPr algn="r"/>
            <a:r>
              <a:rPr lang="de-DE" dirty="0" err="1"/>
              <a:t>Used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permission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Kai </a:t>
            </a:r>
            <a:r>
              <a:rPr lang="de-DE" dirty="0" err="1"/>
              <a:t>Ehrensperger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Marc </a:t>
            </a:r>
            <a:r>
              <a:rPr lang="de-DE" dirty="0" err="1"/>
              <a:t>Aubreville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9468645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0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8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2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3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4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8" grpId="0" animBg="1"/>
      <p:bldP spid="22" grpId="0" animBg="1"/>
      <p:bldP spid="23" grpId="0" animBg="1"/>
      <p:bldP spid="24" grpId="0" animBg="1"/>
      <p:bldP spid="60" grpId="0" animBg="1"/>
      <p:bldP spid="60" grpId="1" animBg="1"/>
      <p:bldP spid="61" grpId="0" animBg="1"/>
      <p:bldP spid="41" grpId="0"/>
      <p:bldP spid="52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el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Network-Architecture</a:t>
            </a:r>
          </a:p>
        </p:txBody>
      </p:sp>
      <p:sp>
        <p:nvSpPr>
          <p:cNvPr id="15" name="Inhaltsplatzhalter 14"/>
          <p:cNvSpPr>
            <a:spLocks noGrp="1"/>
          </p:cNvSpPr>
          <p:nvPr>
            <p:ph idx="1"/>
          </p:nvPr>
        </p:nvSpPr>
        <p:spPr>
          <a:xfrm>
            <a:off x="457200" y="1994503"/>
            <a:ext cx="8340389" cy="4108658"/>
          </a:xfrm>
        </p:spPr>
        <p:txBody>
          <a:bodyPr>
            <a:normAutofit fontScale="70000" lnSpcReduction="20000"/>
          </a:bodyPr>
          <a:lstStyle/>
          <a:p>
            <a:endParaRPr lang="en-US" noProof="0" dirty="0"/>
          </a:p>
          <a:p>
            <a:endParaRPr lang="en-US" dirty="0"/>
          </a:p>
          <a:p>
            <a:pPr marL="0" indent="0">
              <a:buNone/>
            </a:pPr>
            <a:r>
              <a:rPr lang="en-US" noProof="0" dirty="0"/>
              <a:t>Dense Neural Network (DNN)</a:t>
            </a:r>
          </a:p>
          <a:p>
            <a:pPr marL="457200" lvl="2" indent="-457200">
              <a:buFont typeface="Arial" panose="020B0604020202020204" pitchFamily="34" charset="0"/>
              <a:buChar char="•"/>
            </a:pPr>
            <a:r>
              <a:rPr lang="en-US" sz="2900" noProof="0" dirty="0"/>
              <a:t>Network input:</a:t>
            </a:r>
          </a:p>
          <a:p>
            <a:pPr marL="446088" lvl="4" indent="627063">
              <a:buFont typeface="Arial" panose="020B0604020202020204" pitchFamily="34" charset="0"/>
              <a:buChar char="•"/>
              <a:tabLst>
                <a:tab pos="1063625" algn="l"/>
              </a:tabLst>
            </a:pPr>
            <a:r>
              <a:rPr lang="en-US" sz="2600" noProof="0" dirty="0"/>
              <a:t>200 frames from past</a:t>
            </a:r>
          </a:p>
          <a:p>
            <a:pPr marL="446088" lvl="4" indent="627063">
              <a:buFont typeface="Arial" panose="020B0604020202020204" pitchFamily="34" charset="0"/>
              <a:buChar char="•"/>
              <a:tabLst>
                <a:tab pos="1063625" algn="l"/>
              </a:tabLst>
            </a:pPr>
            <a:r>
              <a:rPr lang="en-US" sz="2600" noProof="0" dirty="0"/>
              <a:t>current frame</a:t>
            </a:r>
          </a:p>
          <a:p>
            <a:pPr marL="446088" lvl="4" indent="627063">
              <a:buFont typeface="Arial" panose="020B0604020202020204" pitchFamily="34" charset="0"/>
              <a:buChar char="•"/>
              <a:tabLst>
                <a:tab pos="1063625" algn="l"/>
              </a:tabLst>
            </a:pPr>
            <a:r>
              <a:rPr lang="en-US" sz="2600" noProof="0" dirty="0"/>
              <a:t>2 frames from future </a:t>
            </a:r>
            <a:r>
              <a:rPr lang="en-US" sz="2600" noProof="0" dirty="0">
                <a:sym typeface="Wingdings" pitchFamily="2" charset="2"/>
              </a:rPr>
              <a:t> delay of 2 </a:t>
            </a:r>
            <a:r>
              <a:rPr lang="en-US" sz="2600" noProof="0" dirty="0" err="1">
                <a:sym typeface="Wingdings" pitchFamily="2" charset="2"/>
              </a:rPr>
              <a:t>ms</a:t>
            </a:r>
            <a:r>
              <a:rPr lang="en-US" sz="2600" noProof="0" dirty="0">
                <a:sym typeface="Wingdings" pitchFamily="2" charset="2"/>
              </a:rPr>
              <a:t> + filter bank delay</a:t>
            </a:r>
            <a:endParaRPr lang="en-US" sz="2600" noProof="0" dirty="0"/>
          </a:p>
          <a:p>
            <a:pPr marL="446088" lvl="4" indent="627063">
              <a:buFont typeface="Arial" panose="020B0604020202020204" pitchFamily="34" charset="0"/>
              <a:buChar char="•"/>
              <a:tabLst>
                <a:tab pos="1063625" algn="l"/>
              </a:tabLst>
            </a:pPr>
            <a:r>
              <a:rPr lang="en-US" sz="2600" dirty="0"/>
              <a:t>normalized to zero-mean &amp; unit variance frequency-bin-wise </a:t>
            </a:r>
            <a:endParaRPr lang="en-US" sz="2600" noProof="0" dirty="0"/>
          </a:p>
          <a:p>
            <a:pPr marL="457200" lvl="1" indent="-457200">
              <a:buFont typeface="Arial" panose="020B0604020202020204" pitchFamily="34" charset="0"/>
              <a:buChar char="•"/>
            </a:pPr>
            <a:r>
              <a:rPr lang="en-US" sz="2900" dirty="0"/>
              <a:t>3 hidden layer /w 2048 hidden nodes + </a:t>
            </a:r>
            <a:r>
              <a:rPr lang="en-US" sz="2900" dirty="0" err="1"/>
              <a:t>ReLU</a:t>
            </a:r>
            <a:endParaRPr lang="en-US" sz="2900" noProof="0" dirty="0"/>
          </a:p>
          <a:p>
            <a:pPr marL="457200" lvl="1" indent="-457200">
              <a:buFont typeface="Arial" panose="020B0604020202020204" pitchFamily="34" charset="0"/>
              <a:buChar char="•"/>
            </a:pPr>
            <a:r>
              <a:rPr lang="en-US" sz="2900" dirty="0"/>
              <a:t>N</a:t>
            </a:r>
            <a:r>
              <a:rPr lang="en-US" sz="2900" noProof="0" dirty="0" err="1"/>
              <a:t>etwork</a:t>
            </a:r>
            <a:r>
              <a:rPr lang="en-US" sz="2900" noProof="0" dirty="0"/>
              <a:t> output:</a:t>
            </a:r>
            <a:endParaRPr lang="en-US" sz="2900" dirty="0"/>
          </a:p>
          <a:p>
            <a:pPr marL="1073150" lvl="3" indent="-627063">
              <a:buFont typeface="Arial" panose="020B0604020202020204" pitchFamily="34" charset="0"/>
              <a:buChar char="•"/>
            </a:pPr>
            <a:r>
              <a:rPr lang="en-US" sz="2300" dirty="0"/>
              <a:t>current frame (=48 nodes) + Sigmoid</a:t>
            </a:r>
          </a:p>
          <a:p>
            <a:pPr marL="1073150" lvl="3" indent="-627063">
              <a:buFont typeface="Arial" panose="020B0604020202020204" pitchFamily="34" charset="0"/>
              <a:buChar char="•"/>
            </a:pPr>
            <a:r>
              <a:rPr lang="en-US" sz="2300" dirty="0"/>
              <a:t>prediction of wiener gain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4"/>
          </p:nvPr>
        </p:nvSpPr>
        <p:spPr>
          <a:xfrm>
            <a:off x="8312150" y="6462528"/>
            <a:ext cx="450850" cy="449262"/>
          </a:xfrm>
        </p:spPr>
        <p:txBody>
          <a:bodyPr/>
          <a:lstStyle/>
          <a:p>
            <a:pPr>
              <a:defRPr/>
            </a:pPr>
            <a:fld id="{57505759-488D-D945-AFDA-1DEBDABF038A}" type="slidenum">
              <a:rPr lang="de-DE" smtClean="0"/>
              <a:pPr>
                <a:defRPr/>
              </a:pPr>
              <a:t>49</a:t>
            </a:fld>
            <a:endParaRPr lang="de-DE" dirty="0"/>
          </a:p>
        </p:txBody>
      </p:sp>
      <p:sp>
        <p:nvSpPr>
          <p:cNvPr id="16" name="Textfeld 15"/>
          <p:cNvSpPr txBox="1"/>
          <p:nvPr/>
        </p:nvSpPr>
        <p:spPr>
          <a:xfrm>
            <a:off x="1044736" y="286763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9" name="Ellipse 8"/>
          <p:cNvSpPr/>
          <p:nvPr/>
        </p:nvSpPr>
        <p:spPr>
          <a:xfrm>
            <a:off x="604243" y="1684955"/>
            <a:ext cx="234473" cy="234473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0" name="Gerade Verbindung 9"/>
          <p:cNvCxnSpPr/>
          <p:nvPr/>
        </p:nvCxnSpPr>
        <p:spPr>
          <a:xfrm rot="5400000">
            <a:off x="721483" y="1802191"/>
            <a:ext cx="234470" cy="1"/>
          </a:xfrm>
          <a:prstGeom prst="lin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1" name="Rechteck 10"/>
          <p:cNvSpPr/>
          <p:nvPr/>
        </p:nvSpPr>
        <p:spPr>
          <a:xfrm>
            <a:off x="1269087" y="1445004"/>
            <a:ext cx="1124575" cy="7143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48-channel </a:t>
            </a:r>
          </a:p>
          <a:p>
            <a:pPr algn="ctr"/>
            <a:r>
              <a:rPr lang="en-US" sz="1600" dirty="0"/>
              <a:t>analysis filter bank</a:t>
            </a:r>
          </a:p>
        </p:txBody>
      </p:sp>
      <p:cxnSp>
        <p:nvCxnSpPr>
          <p:cNvPr id="12" name="Gerade Verbindung mit Pfeil 11"/>
          <p:cNvCxnSpPr/>
          <p:nvPr/>
        </p:nvCxnSpPr>
        <p:spPr>
          <a:xfrm>
            <a:off x="838716" y="1801397"/>
            <a:ext cx="430371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" name="Gerade Verbindung mit Pfeil 12"/>
          <p:cNvCxnSpPr>
            <a:stCxn id="11" idx="3"/>
          </p:cNvCxnSpPr>
          <p:nvPr/>
        </p:nvCxnSpPr>
        <p:spPr>
          <a:xfrm>
            <a:off x="2393662" y="1802192"/>
            <a:ext cx="426325" cy="79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graphicFrame>
        <p:nvGraphicFramePr>
          <p:cNvPr id="17" name="Objekt 16"/>
          <p:cNvGraphicFramePr>
            <a:graphicFrameLocks noChangeAspect="1"/>
          </p:cNvGraphicFramePr>
          <p:nvPr/>
        </p:nvGraphicFramePr>
        <p:xfrm>
          <a:off x="919432" y="1518347"/>
          <a:ext cx="255588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3" name="Formel" r:id="rId3" imgW="126720" imgH="139680" progId="Equation.3">
                  <p:embed/>
                </p:oleObj>
              </mc:Choice>
              <mc:Fallback>
                <p:oleObj name="Formel" r:id="rId3" imgW="126720" imgH="139680" progId="Equation.3">
                  <p:embed/>
                  <p:pic>
                    <p:nvPicPr>
                      <p:cNvPr id="17" name="Objek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9432" y="1518347"/>
                        <a:ext cx="255588" cy="279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6"/>
          <p:cNvGraphicFramePr>
            <a:graphicFrameLocks noChangeAspect="1"/>
          </p:cNvGraphicFramePr>
          <p:nvPr/>
        </p:nvGraphicFramePr>
        <p:xfrm>
          <a:off x="2456132" y="1472627"/>
          <a:ext cx="307975" cy="285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4" name="Formel" r:id="rId5" imgW="177480" imgH="164880" progId="Equation.3">
                  <p:embed/>
                </p:oleObj>
              </mc:Choice>
              <mc:Fallback>
                <p:oleObj name="Formel" r:id="rId5" imgW="177480" imgH="164880" progId="Equation.3">
                  <p:embed/>
                  <p:pic>
                    <p:nvPicPr>
                      <p:cNvPr id="18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56132" y="1472627"/>
                        <a:ext cx="307975" cy="285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9" name="Gruppieren 42"/>
          <p:cNvGrpSpPr/>
          <p:nvPr/>
        </p:nvGrpSpPr>
        <p:grpSpPr>
          <a:xfrm>
            <a:off x="2819987" y="1535254"/>
            <a:ext cx="777239" cy="504825"/>
            <a:chOff x="3497580" y="3267790"/>
            <a:chExt cx="777239" cy="504825"/>
          </a:xfrm>
        </p:grpSpPr>
        <p:sp>
          <p:nvSpPr>
            <p:cNvPr id="35" name="Rechteck 34"/>
            <p:cNvSpPr/>
            <p:nvPr/>
          </p:nvSpPr>
          <p:spPr>
            <a:xfrm>
              <a:off x="3497580" y="3298706"/>
              <a:ext cx="777239" cy="47362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DE" sz="1600" dirty="0"/>
                <a:t> </a:t>
              </a:r>
            </a:p>
          </p:txBody>
        </p:sp>
        <p:graphicFrame>
          <p:nvGraphicFramePr>
            <p:cNvPr id="36" name="Objekt 35"/>
            <p:cNvGraphicFramePr>
              <a:graphicFrameLocks noChangeAspect="1"/>
            </p:cNvGraphicFramePr>
            <p:nvPr/>
          </p:nvGraphicFramePr>
          <p:xfrm>
            <a:off x="3728767" y="3267790"/>
            <a:ext cx="476250" cy="5048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75" name="Formel" r:id="rId7" imgW="215640" imgH="228600" progId="Equation.3">
                    <p:embed/>
                  </p:oleObj>
                </mc:Choice>
                <mc:Fallback>
                  <p:oleObj name="Formel" r:id="rId7" imgW="215640" imgH="228600" progId="Equation.3">
                    <p:embed/>
                    <p:pic>
                      <p:nvPicPr>
                        <p:cNvPr id="36" name="Objekt 3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28767" y="3267790"/>
                          <a:ext cx="476250" cy="50482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cxnSp>
        <p:nvCxnSpPr>
          <p:cNvPr id="21" name="Gerade Verbindung mit Pfeil 20"/>
          <p:cNvCxnSpPr>
            <a:endCxn id="22" idx="1"/>
          </p:cNvCxnSpPr>
          <p:nvPr/>
        </p:nvCxnSpPr>
        <p:spPr>
          <a:xfrm flipV="1">
            <a:off x="3597226" y="1799335"/>
            <a:ext cx="651511" cy="365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22" name="Rechteck 21"/>
          <p:cNvSpPr/>
          <p:nvPr/>
        </p:nvSpPr>
        <p:spPr>
          <a:xfrm>
            <a:off x="4248737" y="1442147"/>
            <a:ext cx="1124575" cy="7143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600" dirty="0"/>
              <a:t>DNN</a:t>
            </a:r>
          </a:p>
        </p:txBody>
      </p:sp>
      <p:sp>
        <p:nvSpPr>
          <p:cNvPr id="23" name="Ellipse 22"/>
          <p:cNvSpPr/>
          <p:nvPr/>
        </p:nvSpPr>
        <p:spPr>
          <a:xfrm>
            <a:off x="2558883" y="1779887"/>
            <a:ext cx="50242" cy="5095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4" name="Gewinkelte Verbindung 23"/>
          <p:cNvCxnSpPr>
            <a:stCxn id="23" idx="4"/>
            <a:endCxn id="25" idx="2"/>
          </p:cNvCxnSpPr>
          <p:nvPr/>
        </p:nvCxnSpPr>
        <p:spPr>
          <a:xfrm rot="16200000" flipH="1">
            <a:off x="4274136" y="140712"/>
            <a:ext cx="165339" cy="3545603"/>
          </a:xfrm>
          <a:prstGeom prst="bentConnector3">
            <a:avLst>
              <a:gd name="adj1" fmla="val 238261"/>
            </a:avLst>
          </a:prstGeom>
          <a:ln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25" name="Rechteck 24"/>
          <p:cNvSpPr/>
          <p:nvPr/>
        </p:nvSpPr>
        <p:spPr>
          <a:xfrm>
            <a:off x="5932757" y="1602484"/>
            <a:ext cx="393700" cy="393700"/>
          </a:xfrm>
          <a:prstGeom prst="rect">
            <a:avLst/>
          </a:prstGeom>
          <a:ln w="47625" cmpd="dbl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dirty="0"/>
              <a:t>×</a:t>
            </a:r>
            <a:endParaRPr lang="de-DE" dirty="0"/>
          </a:p>
        </p:txBody>
      </p:sp>
      <p:cxnSp>
        <p:nvCxnSpPr>
          <p:cNvPr id="26" name="Gerade Verbindung mit Pfeil 25"/>
          <p:cNvCxnSpPr>
            <a:stCxn id="22" idx="3"/>
            <a:endCxn id="25" idx="1"/>
          </p:cNvCxnSpPr>
          <p:nvPr/>
        </p:nvCxnSpPr>
        <p:spPr>
          <a:xfrm flipV="1">
            <a:off x="5373312" y="1799334"/>
            <a:ext cx="559445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graphicFrame>
        <p:nvGraphicFramePr>
          <p:cNvPr id="27" name="Object 9"/>
          <p:cNvGraphicFramePr>
            <a:graphicFrameLocks noChangeAspect="1"/>
          </p:cNvGraphicFramePr>
          <p:nvPr/>
        </p:nvGraphicFramePr>
        <p:xfrm>
          <a:off x="5405062" y="1503662"/>
          <a:ext cx="482600" cy="307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Formel" r:id="rId9" imgW="279360" imgH="177480" progId="Equation.3">
                  <p:embed/>
                </p:oleObj>
              </mc:Choice>
              <mc:Fallback>
                <p:oleObj name="Formel" r:id="rId9" imgW="279360" imgH="177480" progId="Equation.3">
                  <p:embed/>
                  <p:pic>
                    <p:nvPicPr>
                      <p:cNvPr id="27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05062" y="1503662"/>
                        <a:ext cx="482600" cy="3079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" name="Rechteck 27"/>
          <p:cNvSpPr/>
          <p:nvPr/>
        </p:nvSpPr>
        <p:spPr>
          <a:xfrm>
            <a:off x="6755487" y="1441749"/>
            <a:ext cx="1124575" cy="7143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/>
              <a:t>48-channel synthesis </a:t>
            </a:r>
          </a:p>
          <a:p>
            <a:pPr algn="ctr"/>
            <a:r>
              <a:rPr lang="en-US" sz="1600"/>
              <a:t>filter bank</a:t>
            </a:r>
          </a:p>
        </p:txBody>
      </p:sp>
      <p:cxnSp>
        <p:nvCxnSpPr>
          <p:cNvPr id="29" name="Gerade Verbindung mit Pfeil 28"/>
          <p:cNvCxnSpPr>
            <a:stCxn id="25" idx="3"/>
            <a:endCxn id="28" idx="1"/>
          </p:cNvCxnSpPr>
          <p:nvPr/>
        </p:nvCxnSpPr>
        <p:spPr>
          <a:xfrm flipV="1">
            <a:off x="6326457" y="1798937"/>
            <a:ext cx="429030" cy="39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aphicFrame>
        <p:nvGraphicFramePr>
          <p:cNvPr id="30" name="Object 10"/>
          <p:cNvGraphicFramePr>
            <a:graphicFrameLocks noChangeAspect="1"/>
          </p:cNvGraphicFramePr>
          <p:nvPr/>
        </p:nvGraphicFramePr>
        <p:xfrm>
          <a:off x="6402657" y="1494852"/>
          <a:ext cx="242888" cy="285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7" name="Formel" r:id="rId11" imgW="139680" imgH="164880" progId="Equation.3">
                  <p:embed/>
                </p:oleObj>
              </mc:Choice>
              <mc:Fallback>
                <p:oleObj name="Formel" r:id="rId11" imgW="139680" imgH="164880" progId="Equation.3">
                  <p:embed/>
                  <p:pic>
                    <p:nvPicPr>
                      <p:cNvPr id="3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02657" y="1494852"/>
                        <a:ext cx="242888" cy="285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Object 11"/>
          <p:cNvGraphicFramePr>
            <a:graphicFrameLocks noChangeAspect="1"/>
          </p:cNvGraphicFramePr>
          <p:nvPr/>
        </p:nvGraphicFramePr>
        <p:xfrm>
          <a:off x="7943798" y="1496453"/>
          <a:ext cx="282575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8" name="Formel" r:id="rId13" imgW="139680" imgH="164880" progId="Equation.3">
                  <p:embed/>
                </p:oleObj>
              </mc:Choice>
              <mc:Fallback>
                <p:oleObj name="Formel" r:id="rId13" imgW="139680" imgH="164880" progId="Equation.3">
                  <p:embed/>
                  <p:pic>
                    <p:nvPicPr>
                      <p:cNvPr id="31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43798" y="1496453"/>
                        <a:ext cx="282575" cy="330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" name="Rechteck 31"/>
          <p:cNvSpPr/>
          <p:nvPr/>
        </p:nvSpPr>
        <p:spPr>
          <a:xfrm>
            <a:off x="8280975" y="1566293"/>
            <a:ext cx="45719" cy="46751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Trapezoid 32"/>
          <p:cNvSpPr/>
          <p:nvPr/>
        </p:nvSpPr>
        <p:spPr>
          <a:xfrm rot="16200000">
            <a:off x="8258431" y="1634556"/>
            <a:ext cx="460376" cy="323850"/>
          </a:xfrm>
          <a:prstGeom prst="trapezoid">
            <a:avLst>
              <a:gd name="adj" fmla="val 34559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4" name="Gerade Verbindung mit Pfeil 33"/>
          <p:cNvCxnSpPr>
            <a:stCxn id="28" idx="3"/>
            <a:endCxn id="32" idx="1"/>
          </p:cNvCxnSpPr>
          <p:nvPr/>
        </p:nvCxnSpPr>
        <p:spPr>
          <a:xfrm>
            <a:off x="7880062" y="1798937"/>
            <a:ext cx="400913" cy="111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aphicFrame>
        <p:nvGraphicFramePr>
          <p:cNvPr id="37" name="Object 8">
            <a:extLst>
              <a:ext uri="{FF2B5EF4-FFF2-40B4-BE49-F238E27FC236}">
                <a16:creationId xmlns:a16="http://schemas.microsoft.com/office/drawing/2014/main" id="{B9FCCE34-E756-844F-B81D-B42554AA48E6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3644491" y="1411369"/>
          <a:ext cx="549275" cy="417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9" name="Formel" r:id="rId15" imgW="317160" imgH="241200" progId="Equation.3">
                  <p:embed/>
                </p:oleObj>
              </mc:Choice>
              <mc:Fallback>
                <p:oleObj name="Formel" r:id="rId15" imgW="317160" imgH="241200" progId="Equation.3">
                  <p:embed/>
                  <p:pic>
                    <p:nvPicPr>
                      <p:cNvPr id="37" name="Object 8">
                        <a:extLst>
                          <a:ext uri="{FF2B5EF4-FFF2-40B4-BE49-F238E27FC236}">
                            <a16:creationId xmlns:a16="http://schemas.microsoft.com/office/drawing/2014/main" id="{B9FCCE34-E756-844F-B81D-B42554AA48E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44491" y="1411369"/>
                        <a:ext cx="549275" cy="4175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Object 4">
            <a:extLst>
              <a:ext uri="{FF2B5EF4-FFF2-40B4-BE49-F238E27FC236}">
                <a16:creationId xmlns:a16="http://schemas.microsoft.com/office/drawing/2014/main" id="{7EC29C87-9BF7-9F49-89E4-264573E87BF3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2713598" y="2956673"/>
          <a:ext cx="1439862" cy="411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0" name="Formel" r:id="rId17" imgW="888840" imgH="253800" progId="Equation.3">
                  <p:embed/>
                </p:oleObj>
              </mc:Choice>
              <mc:Fallback>
                <p:oleObj name="Formel" r:id="rId17" imgW="888840" imgH="253800" progId="Equation.3">
                  <p:embed/>
                  <p:pic>
                    <p:nvPicPr>
                      <p:cNvPr id="38" name="Object 4">
                        <a:extLst>
                          <a:ext uri="{FF2B5EF4-FFF2-40B4-BE49-F238E27FC236}">
                            <a16:creationId xmlns:a16="http://schemas.microsoft.com/office/drawing/2014/main" id="{7EC29C87-9BF7-9F49-89E4-264573E87BF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13598" y="2956673"/>
                        <a:ext cx="1439862" cy="4111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" name="Objekt 38">
            <a:extLst>
              <a:ext uri="{FF2B5EF4-FFF2-40B4-BE49-F238E27FC236}">
                <a16:creationId xmlns:a16="http://schemas.microsoft.com/office/drawing/2014/main" id="{1412853B-F2BF-4648-ACD8-9FE655E005C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000250" y="5764080"/>
          <a:ext cx="1716088" cy="714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1" name="Formel" r:id="rId19" imgW="1155600" imgH="482400" progId="Equation.3">
                  <p:embed/>
                </p:oleObj>
              </mc:Choice>
              <mc:Fallback>
                <p:oleObj name="Formel" r:id="rId19" imgW="1155600" imgH="482400" progId="Equation.3">
                  <p:embed/>
                  <p:pic>
                    <p:nvPicPr>
                      <p:cNvPr id="39" name="Objekt 38">
                        <a:extLst>
                          <a:ext uri="{FF2B5EF4-FFF2-40B4-BE49-F238E27FC236}">
                            <a16:creationId xmlns:a16="http://schemas.microsoft.com/office/drawing/2014/main" id="{1412853B-F2BF-4648-ACD8-9FE655E005C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00250" y="5764080"/>
                        <a:ext cx="1716088" cy="7143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" name="[2] Tobias Würfl, Florin Ghesu, Vincent Christlein, Andreas Maier. Deep Learning Computed Tomography. MICCAI 2016. Submitted">
            <a:extLst>
              <a:ext uri="{FF2B5EF4-FFF2-40B4-BE49-F238E27FC236}">
                <a16:creationId xmlns:a16="http://schemas.microsoft.com/office/drawing/2014/main" id="{4566575E-8C86-8648-B865-E51892E31D2F}"/>
              </a:ext>
            </a:extLst>
          </p:cNvPr>
          <p:cNvSpPr txBox="1"/>
          <p:nvPr/>
        </p:nvSpPr>
        <p:spPr>
          <a:xfrm>
            <a:off x="685800" y="6351500"/>
            <a:ext cx="7848600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000"/>
            </a:lvl1pPr>
          </a:lstStyle>
          <a:p>
            <a:pPr algn="r"/>
            <a:r>
              <a:rPr lang="de-DE" dirty="0" err="1"/>
              <a:t>Used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permission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Kai </a:t>
            </a:r>
            <a:r>
              <a:rPr lang="de-DE" dirty="0" err="1"/>
              <a:t>Ehrensperger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Marc </a:t>
            </a:r>
            <a:r>
              <a:rPr lang="de-DE" dirty="0" err="1"/>
              <a:t>Aubreville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731643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Work at the Lab - Examples">
            <a:extLst>
              <a:ext uri="{FF2B5EF4-FFF2-40B4-BE49-F238E27FC236}">
                <a16:creationId xmlns:a16="http://schemas.microsoft.com/office/drawing/2014/main" id="{6929B0A7-EFEE-DB42-A3AF-903227D58BE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60172" y="848497"/>
            <a:ext cx="8340389" cy="5571217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2800"/>
            </a:pPr>
            <a:r>
              <a:rPr lang="de-DE"/>
              <a:t>DL – Multi-Organ Segmentation</a:t>
            </a:r>
            <a:endParaRPr/>
          </a:p>
          <a:p>
            <a:pPr marL="0" indent="0">
              <a:buSzTx/>
              <a:buNone/>
              <a:defRPr sz="2800"/>
            </a:pPr>
            <a:endParaRPr/>
          </a:p>
        </p:txBody>
      </p:sp>
      <p:sp>
        <p:nvSpPr>
          <p:cNvPr id="4" name="Foliennummer">
            <a:extLst>
              <a:ext uri="{FF2B5EF4-FFF2-40B4-BE49-F238E27FC236}">
                <a16:creationId xmlns:a16="http://schemas.microsoft.com/office/drawing/2014/main" id="{7E992C43-7C32-E149-95E1-38294C003572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8820255" y="6627600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5</a:t>
            </a:fld>
            <a:endParaRPr/>
          </a:p>
        </p:txBody>
      </p:sp>
      <p:sp>
        <p:nvSpPr>
          <p:cNvPr id="5" name="[2] Tobias Würfl, Florin Ghesu, Vincent Christlein, Andreas Maier. Deep Learning Computed Tomography. MICCAI 2016. Submitted">
            <a:extLst>
              <a:ext uri="{FF2B5EF4-FFF2-40B4-BE49-F238E27FC236}">
                <a16:creationId xmlns:a16="http://schemas.microsoft.com/office/drawing/2014/main" id="{08E1534B-1F9A-144A-AE7A-29409FA9C2B9}"/>
              </a:ext>
            </a:extLst>
          </p:cNvPr>
          <p:cNvSpPr txBox="1"/>
          <p:nvPr/>
        </p:nvSpPr>
        <p:spPr>
          <a:xfrm>
            <a:off x="685800" y="6315635"/>
            <a:ext cx="7848600" cy="707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000"/>
            </a:lvl1pPr>
          </a:lstStyle>
          <a:p>
            <a:r>
              <a:rPr dirty="0"/>
              <a:t>[</a:t>
            </a:r>
            <a:r>
              <a:rPr lang="de-DE" dirty="0"/>
              <a:t>21</a:t>
            </a:r>
            <a:r>
              <a:rPr dirty="0"/>
              <a:t>] </a:t>
            </a:r>
            <a:r>
              <a:rPr lang="de-DE" dirty="0"/>
              <a:t>Xia Zhong et al. Action Learning </a:t>
            </a:r>
            <a:r>
              <a:rPr lang="de-DE" dirty="0" err="1"/>
              <a:t>for</a:t>
            </a:r>
            <a:r>
              <a:rPr lang="de-DE" dirty="0"/>
              <a:t> 3D Point Cloud </a:t>
            </a:r>
            <a:r>
              <a:rPr lang="de-DE" dirty="0" err="1"/>
              <a:t>Based</a:t>
            </a:r>
            <a:r>
              <a:rPr lang="de-DE" dirty="0"/>
              <a:t> Organ Segmentation. GCPR 2018, </a:t>
            </a:r>
            <a:r>
              <a:rPr lang="de-DE" dirty="0" err="1"/>
              <a:t>under</a:t>
            </a:r>
            <a:r>
              <a:rPr lang="de-DE" dirty="0"/>
              <a:t> </a:t>
            </a:r>
            <a:r>
              <a:rPr lang="de-DE" dirty="0" err="1"/>
              <a:t>review</a:t>
            </a:r>
            <a:r>
              <a:rPr lang="de-DE" dirty="0"/>
              <a:t>. 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E99814A0-F85A-714B-A618-64124CD351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585" y="1445426"/>
            <a:ext cx="8433030" cy="3517461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8561B832-03E5-0B4E-A36D-F9DB5BECF1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9350" y="1881556"/>
            <a:ext cx="6921500" cy="408940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D316DC9E-450E-434F-AF21-17C1266FE7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862" y="2327929"/>
            <a:ext cx="8614394" cy="284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5800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el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Network-Architecture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4"/>
          </p:nvPr>
        </p:nvSpPr>
        <p:spPr>
          <a:xfrm>
            <a:off x="8312150" y="6462528"/>
            <a:ext cx="450850" cy="449262"/>
          </a:xfrm>
        </p:spPr>
        <p:txBody>
          <a:bodyPr/>
          <a:lstStyle/>
          <a:p>
            <a:pPr>
              <a:defRPr/>
            </a:pPr>
            <a:fld id="{57505759-488D-D945-AFDA-1DEBDABF038A}" type="slidenum">
              <a:rPr lang="de-DE" smtClean="0"/>
              <a:pPr>
                <a:defRPr/>
              </a:pPr>
              <a:t>50</a:t>
            </a:fld>
            <a:endParaRPr lang="de-DE" dirty="0"/>
          </a:p>
        </p:txBody>
      </p:sp>
      <p:sp>
        <p:nvSpPr>
          <p:cNvPr id="16" name="Textfeld 15"/>
          <p:cNvSpPr txBox="1"/>
          <p:nvPr/>
        </p:nvSpPr>
        <p:spPr>
          <a:xfrm>
            <a:off x="1044736" y="286763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2653285" y="1938588"/>
            <a:ext cx="219075" cy="32815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/>
          <p:cNvSpPr/>
          <p:nvPr/>
        </p:nvSpPr>
        <p:spPr>
          <a:xfrm>
            <a:off x="3706554" y="2722309"/>
            <a:ext cx="219075" cy="17716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/>
          <p:cNvSpPr/>
          <p:nvPr/>
        </p:nvSpPr>
        <p:spPr>
          <a:xfrm>
            <a:off x="4759823" y="2722309"/>
            <a:ext cx="219075" cy="17716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/>
          <p:cNvSpPr/>
          <p:nvPr/>
        </p:nvSpPr>
        <p:spPr>
          <a:xfrm>
            <a:off x="5813092" y="2722309"/>
            <a:ext cx="219075" cy="17716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/>
          <p:cNvSpPr/>
          <p:nvPr/>
        </p:nvSpPr>
        <p:spPr>
          <a:xfrm>
            <a:off x="6866362" y="3253452"/>
            <a:ext cx="219076" cy="7093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Flussdiagramm: Lochstreifen 10"/>
          <p:cNvSpPr/>
          <p:nvPr/>
        </p:nvSpPr>
        <p:spPr>
          <a:xfrm>
            <a:off x="2653285" y="3253452"/>
            <a:ext cx="219075" cy="804672"/>
          </a:xfrm>
          <a:prstGeom prst="flowChartPunchedTape">
            <a:avLst/>
          </a:prstGeom>
          <a:ln>
            <a:solidFill>
              <a:srgbClr val="1F497D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000" dirty="0">
                <a:solidFill>
                  <a:schemeClr val="tx1"/>
                </a:solidFill>
              </a:rPr>
              <a:t>...</a:t>
            </a:r>
            <a:endParaRPr lang="de-DE" dirty="0">
              <a:ln w="18415" cmpd="sng">
                <a:solidFill>
                  <a:srgbClr val="FFFFFF"/>
                </a:solidFill>
                <a:prstDash val="solid"/>
              </a:ln>
              <a:solidFill>
                <a:schemeClr val="tx1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12" name="Textfeld 11"/>
          <p:cNvSpPr txBox="1"/>
          <p:nvPr/>
        </p:nvSpPr>
        <p:spPr>
          <a:xfrm>
            <a:off x="2164504" y="1505282"/>
            <a:ext cx="1261884" cy="369332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en-US" sz="1800" dirty="0"/>
              <a:t>7714 input</a:t>
            </a:r>
          </a:p>
        </p:txBody>
      </p:sp>
      <p:sp>
        <p:nvSpPr>
          <p:cNvPr id="13" name="Textfeld 12"/>
          <p:cNvSpPr txBox="1"/>
          <p:nvPr/>
        </p:nvSpPr>
        <p:spPr>
          <a:xfrm>
            <a:off x="3983264" y="1912057"/>
            <a:ext cx="1762021" cy="646331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en-US" sz="1800"/>
              <a:t>3x 2048 hidden</a:t>
            </a:r>
          </a:p>
          <a:p>
            <a:r>
              <a:rPr lang="en-US" sz="1800"/>
              <a:t>+ ReLU</a:t>
            </a:r>
          </a:p>
        </p:txBody>
      </p:sp>
      <p:sp>
        <p:nvSpPr>
          <p:cNvPr id="17" name="Textfeld 16"/>
          <p:cNvSpPr txBox="1"/>
          <p:nvPr/>
        </p:nvSpPr>
        <p:spPr>
          <a:xfrm>
            <a:off x="6515062" y="2558388"/>
            <a:ext cx="1217000" cy="646331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en-US" sz="1800" dirty="0"/>
              <a:t>48 output </a:t>
            </a:r>
          </a:p>
          <a:p>
            <a:r>
              <a:rPr lang="en-US" sz="1800" dirty="0"/>
              <a:t>+ sigmoid</a:t>
            </a:r>
          </a:p>
        </p:txBody>
      </p:sp>
      <p:sp>
        <p:nvSpPr>
          <p:cNvPr id="18" name="Trapezoid 17"/>
          <p:cNvSpPr/>
          <p:nvPr/>
        </p:nvSpPr>
        <p:spPr>
          <a:xfrm rot="5400000">
            <a:off x="1637608" y="3173340"/>
            <a:ext cx="3281586" cy="812081"/>
          </a:xfrm>
          <a:prstGeom prst="trapezoid">
            <a:avLst>
              <a:gd name="adj" fmla="val 93494"/>
            </a:avLst>
          </a:prstGeom>
          <a:ln>
            <a:prstDash val="sys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Trapezoid 18"/>
          <p:cNvSpPr/>
          <p:nvPr/>
        </p:nvSpPr>
        <p:spPr>
          <a:xfrm rot="5400000">
            <a:off x="5574495" y="3202095"/>
            <a:ext cx="1771651" cy="812081"/>
          </a:xfrm>
          <a:prstGeom prst="trapezoid">
            <a:avLst>
              <a:gd name="adj" fmla="val 65081"/>
            </a:avLst>
          </a:prstGeom>
          <a:ln>
            <a:prstDash val="sys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Trapezoid 19"/>
          <p:cNvSpPr/>
          <p:nvPr/>
        </p:nvSpPr>
        <p:spPr>
          <a:xfrm rot="5400000">
            <a:off x="3467957" y="3202093"/>
            <a:ext cx="1771651" cy="812081"/>
          </a:xfrm>
          <a:prstGeom prst="trapezoid">
            <a:avLst>
              <a:gd name="adj" fmla="val 0"/>
            </a:avLst>
          </a:prstGeom>
          <a:ln>
            <a:prstDash val="sys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Trapezoid 20"/>
          <p:cNvSpPr/>
          <p:nvPr/>
        </p:nvSpPr>
        <p:spPr>
          <a:xfrm rot="5400000">
            <a:off x="4521226" y="3202092"/>
            <a:ext cx="1771651" cy="812081"/>
          </a:xfrm>
          <a:prstGeom prst="trapezoid">
            <a:avLst>
              <a:gd name="adj" fmla="val 0"/>
            </a:avLst>
          </a:prstGeom>
          <a:ln>
            <a:prstDash val="sys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5" name="Gerade Verbindung mit Pfeil 24"/>
          <p:cNvCxnSpPr/>
          <p:nvPr/>
        </p:nvCxnSpPr>
        <p:spPr>
          <a:xfrm rot="5400000" flipH="1" flipV="1">
            <a:off x="5397518" y="3994944"/>
            <a:ext cx="985709" cy="92145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Gerade Verbindung mit Pfeil 26"/>
          <p:cNvCxnSpPr/>
          <p:nvPr/>
        </p:nvCxnSpPr>
        <p:spPr>
          <a:xfrm rot="5400000" flipH="1" flipV="1">
            <a:off x="4937981" y="4455275"/>
            <a:ext cx="984914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Gerade Verbindung mit Pfeil 29"/>
          <p:cNvCxnSpPr/>
          <p:nvPr/>
        </p:nvCxnSpPr>
        <p:spPr>
          <a:xfrm rot="10800000">
            <a:off x="4370761" y="4058126"/>
            <a:ext cx="1058884" cy="88960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Gerade Verbindung mit Pfeil 32"/>
          <p:cNvCxnSpPr/>
          <p:nvPr/>
        </p:nvCxnSpPr>
        <p:spPr>
          <a:xfrm rot="10800000">
            <a:off x="3225626" y="4493958"/>
            <a:ext cx="2204812" cy="45377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5" name="Textfeld 34"/>
          <p:cNvSpPr txBox="1"/>
          <p:nvPr/>
        </p:nvSpPr>
        <p:spPr>
          <a:xfrm>
            <a:off x="4567869" y="4947733"/>
            <a:ext cx="1723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fully connected</a:t>
            </a:r>
          </a:p>
        </p:txBody>
      </p:sp>
      <p:sp>
        <p:nvSpPr>
          <p:cNvPr id="36" name="Textfeld 35"/>
          <p:cNvSpPr txBox="1"/>
          <p:nvPr/>
        </p:nvSpPr>
        <p:spPr>
          <a:xfrm>
            <a:off x="591460" y="2881553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normalized</a:t>
            </a:r>
          </a:p>
        </p:txBody>
      </p:sp>
      <p:sp>
        <p:nvSpPr>
          <p:cNvPr id="37" name="Textfeld 36"/>
          <p:cNvSpPr txBox="1"/>
          <p:nvPr/>
        </p:nvSpPr>
        <p:spPr>
          <a:xfrm>
            <a:off x="7322324" y="3390932"/>
            <a:ext cx="1364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wiener gain</a:t>
            </a:r>
          </a:p>
        </p:txBody>
      </p:sp>
      <p:cxnSp>
        <p:nvCxnSpPr>
          <p:cNvPr id="39" name="Gerade Verbindung mit Pfeil 38"/>
          <p:cNvCxnSpPr/>
          <p:nvPr/>
        </p:nvCxnSpPr>
        <p:spPr>
          <a:xfrm>
            <a:off x="661884" y="3662156"/>
            <a:ext cx="1546788" cy="1588"/>
          </a:xfrm>
          <a:prstGeom prst="straightConnector1">
            <a:avLst/>
          </a:prstGeom>
          <a:ln w="57150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aphicFrame>
        <p:nvGraphicFramePr>
          <p:cNvPr id="28" name="Objekt 27">
            <a:extLst>
              <a:ext uri="{FF2B5EF4-FFF2-40B4-BE49-F238E27FC236}">
                <a16:creationId xmlns:a16="http://schemas.microsoft.com/office/drawing/2014/main" id="{804A2106-E955-1042-921E-2A38527BDD34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661884" y="3184557"/>
          <a:ext cx="1439863" cy="412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7" name="Formel" r:id="rId3" imgW="888840" imgH="253800" progId="Equation.3">
                  <p:embed/>
                </p:oleObj>
              </mc:Choice>
              <mc:Fallback>
                <p:oleObj name="Formel" r:id="rId3" imgW="888840" imgH="253800" progId="Equation.3">
                  <p:embed/>
                  <p:pic>
                    <p:nvPicPr>
                      <p:cNvPr id="28" name="Objekt 27">
                        <a:extLst>
                          <a:ext uri="{FF2B5EF4-FFF2-40B4-BE49-F238E27FC236}">
                            <a16:creationId xmlns:a16="http://schemas.microsoft.com/office/drawing/2014/main" id="{804A2106-E955-1042-921E-2A38527BDD3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1884" y="3184557"/>
                        <a:ext cx="1439863" cy="412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" name="[2] Tobias Würfl, Florin Ghesu, Vincent Christlein, Andreas Maier. Deep Learning Computed Tomography. MICCAI 2016. Submitted">
            <a:extLst>
              <a:ext uri="{FF2B5EF4-FFF2-40B4-BE49-F238E27FC236}">
                <a16:creationId xmlns:a16="http://schemas.microsoft.com/office/drawing/2014/main" id="{0220F238-DEA6-2C4F-9A33-031B445175A4}"/>
              </a:ext>
            </a:extLst>
          </p:cNvPr>
          <p:cNvSpPr txBox="1"/>
          <p:nvPr/>
        </p:nvSpPr>
        <p:spPr>
          <a:xfrm>
            <a:off x="685800" y="6351500"/>
            <a:ext cx="7848600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000"/>
            </a:lvl1pPr>
          </a:lstStyle>
          <a:p>
            <a:pPr algn="r"/>
            <a:r>
              <a:rPr lang="de-DE" dirty="0" err="1"/>
              <a:t>Used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permission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Kai </a:t>
            </a:r>
            <a:r>
              <a:rPr lang="de-DE" dirty="0" err="1"/>
              <a:t>Ehrensperger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Marc </a:t>
            </a:r>
            <a:r>
              <a:rPr lang="de-DE" dirty="0" err="1"/>
              <a:t>Aubreville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497946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1">
            <a:extLst>
              <a:ext uri="{FF2B5EF4-FFF2-40B4-BE49-F238E27FC236}">
                <a16:creationId xmlns:a16="http://schemas.microsoft.com/office/drawing/2014/main" id="{B4BEE7A1-B469-FE45-BDA6-E77AD26AFBC0}"/>
              </a:ext>
            </a:extLst>
          </p:cNvPr>
          <p:cNvSpPr txBox="1">
            <a:spLocks/>
          </p:cNvSpPr>
          <p:nvPr/>
        </p:nvSpPr>
        <p:spPr>
          <a:xfrm>
            <a:off x="460375" y="885324"/>
            <a:ext cx="8135937" cy="360362"/>
          </a:xfrm>
          <a:prstGeom prst="rect">
            <a:avLst/>
          </a:prstGeom>
        </p:spPr>
        <p:txBody>
          <a:bodyPr/>
          <a:lstStyle>
            <a:lvl1pPr marL="0" marR="0" indent="0" algn="l" defTabSz="914400" rtl="0" latinLnBrk="0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1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0" algn="l" defTabSz="914400" rtl="0" latinLnBrk="0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1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0" algn="l" defTabSz="914400" rtl="0" latinLnBrk="0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1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0" algn="l" defTabSz="914400" rtl="0" latinLnBrk="0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1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0" algn="l" defTabSz="914400" rtl="0" latinLnBrk="0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1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0" algn="l" defTabSz="914400" rtl="0" latinLnBrk="0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1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0" algn="l" defTabSz="914400" rtl="0" latinLnBrk="0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1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0" algn="l" defTabSz="914400" rtl="0" latinLnBrk="0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1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0" algn="l" defTabSz="914400" rtl="0" latinLnBrk="0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1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hangingPunct="1"/>
            <a:r>
              <a:rPr lang="en-US" dirty="0">
                <a:solidFill>
                  <a:srgbClr val="1F497D"/>
                </a:solidFill>
              </a:rPr>
              <a:t>Dataset</a:t>
            </a:r>
            <a:endParaRPr lang="de-DE" dirty="0"/>
          </a:p>
        </p:txBody>
      </p:sp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9D3417CB-6331-7F44-BA39-49D0607F7A45}"/>
              </a:ext>
            </a:extLst>
          </p:cNvPr>
          <p:cNvSpPr txBox="1">
            <a:spLocks/>
          </p:cNvSpPr>
          <p:nvPr/>
        </p:nvSpPr>
        <p:spPr>
          <a:xfrm>
            <a:off x="626400" y="1972800"/>
            <a:ext cx="4957517" cy="17376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normAutofit fontScale="70000" lnSpcReduction="20000"/>
          </a:bodyPr>
          <a:lstStyle>
            <a:lvl1pPr marL="539999" marR="0" indent="-539999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Tx/>
              <a:buAutoNum type="arabicPeriod"/>
              <a:tabLst/>
              <a:defRPr sz="3200" b="1" i="0" u="none" strike="noStrike" cap="none" spc="0" baseline="0">
                <a:ln>
                  <a:noFill/>
                </a:ln>
                <a:solidFill>
                  <a:srgbClr val="003865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539999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1" i="0" u="none" strike="noStrike" cap="none" spc="0" baseline="0">
                <a:ln>
                  <a:noFill/>
                </a:ln>
                <a:solidFill>
                  <a:srgbClr val="003865"/>
                </a:solidFill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1079999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1" i="0" u="none" strike="noStrike" cap="none" spc="0" baseline="0">
                <a:ln>
                  <a:noFill/>
                </a:ln>
                <a:solidFill>
                  <a:srgbClr val="003865"/>
                </a:solidFill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1371600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1" i="0" u="none" strike="noStrike" cap="none" spc="0" baseline="0">
                <a:ln>
                  <a:noFill/>
                </a:ln>
                <a:solidFill>
                  <a:srgbClr val="003865"/>
                </a:solidFill>
                <a:uFillTx/>
                <a:latin typeface="Arial"/>
                <a:ea typeface="Arial"/>
                <a:cs typeface="Arial"/>
                <a:sym typeface="Arial"/>
              </a:defRPr>
            </a:lvl4pPr>
            <a:lvl5pPr marL="2194560" marR="0" indent="-365760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200" b="1" i="0" u="none" strike="noStrike" cap="none" spc="0" baseline="0">
                <a:ln>
                  <a:noFill/>
                </a:ln>
                <a:solidFill>
                  <a:srgbClr val="003865"/>
                </a:solidFill>
                <a:uFillTx/>
                <a:latin typeface="Arial"/>
                <a:ea typeface="Arial"/>
                <a:cs typeface="Arial"/>
                <a:sym typeface="Arial"/>
              </a:defRPr>
            </a:lvl5pPr>
            <a:lvl6pPr marL="2651760" marR="0" indent="-365760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3200" b="1" i="0" u="none" strike="noStrike" cap="none" spc="0" baseline="0">
                <a:ln>
                  <a:noFill/>
                </a:ln>
                <a:solidFill>
                  <a:srgbClr val="003865"/>
                </a:solidFill>
                <a:uFillTx/>
                <a:latin typeface="Arial"/>
                <a:ea typeface="Arial"/>
                <a:cs typeface="Arial"/>
                <a:sym typeface="Arial"/>
              </a:defRPr>
            </a:lvl6pPr>
            <a:lvl7pPr marL="3108960" marR="0" indent="-365760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3200" b="1" i="0" u="none" strike="noStrike" cap="none" spc="0" baseline="0">
                <a:ln>
                  <a:noFill/>
                </a:ln>
                <a:solidFill>
                  <a:srgbClr val="003865"/>
                </a:solidFill>
                <a:uFillTx/>
                <a:latin typeface="Arial"/>
                <a:ea typeface="Arial"/>
                <a:cs typeface="Arial"/>
                <a:sym typeface="Arial"/>
              </a:defRPr>
            </a:lvl7pPr>
            <a:lvl8pPr marL="3566159" marR="0" indent="-365759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3200" b="1" i="0" u="none" strike="noStrike" cap="none" spc="0" baseline="0">
                <a:ln>
                  <a:noFill/>
                </a:ln>
                <a:solidFill>
                  <a:srgbClr val="003865"/>
                </a:solidFill>
                <a:uFillTx/>
                <a:latin typeface="Arial"/>
                <a:ea typeface="Arial"/>
                <a:cs typeface="Arial"/>
                <a:sym typeface="Arial"/>
              </a:defRPr>
            </a:lvl8pPr>
            <a:lvl9pPr marL="4023359" marR="0" indent="-365759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3200" b="1" i="0" u="none" strike="noStrike" cap="none" spc="0" baseline="0">
                <a:ln>
                  <a:noFill/>
                </a:ln>
                <a:solidFill>
                  <a:srgbClr val="003865"/>
                </a:solidFill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hangingPunct="1">
              <a:buNone/>
            </a:pPr>
            <a:r>
              <a:rPr lang="en-US" b="0" dirty="0"/>
              <a:t>Database (fs=24kHz):</a:t>
            </a:r>
          </a:p>
          <a:p>
            <a:pPr lvl="1" hangingPunct="1"/>
            <a:r>
              <a:rPr lang="en-US" b="0" dirty="0"/>
              <a:t>259 clean speech signals:</a:t>
            </a:r>
          </a:p>
          <a:p>
            <a:pPr lvl="2" hangingPunct="1"/>
            <a:r>
              <a:rPr lang="en-US" b="0" dirty="0"/>
              <a:t>expected duration: 21 s</a:t>
            </a:r>
          </a:p>
          <a:p>
            <a:pPr lvl="1" hangingPunct="1"/>
            <a:r>
              <a:rPr lang="en-US" b="0" dirty="0"/>
              <a:t>48 non-stationary noise signals</a:t>
            </a:r>
          </a:p>
          <a:p>
            <a:pPr lvl="2" hangingPunct="1"/>
            <a:r>
              <a:rPr lang="en-US" b="0" dirty="0"/>
              <a:t>expected duration: 118 s</a:t>
            </a:r>
          </a:p>
          <a:p>
            <a:pPr hangingPunct="1">
              <a:buFontTx/>
              <a:buNone/>
            </a:pPr>
            <a:endParaRPr lang="en-US" dirty="0"/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CE87AB22-2081-2047-98B5-886305619A2E}"/>
              </a:ext>
            </a:extLst>
          </p:cNvPr>
          <p:cNvSpPr txBox="1">
            <a:spLocks/>
          </p:cNvSpPr>
          <p:nvPr/>
        </p:nvSpPr>
        <p:spPr bwMode="auto">
          <a:xfrm>
            <a:off x="626400" y="4610914"/>
            <a:ext cx="8136600" cy="19040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277200" marR="0" lvl="0" indent="-277200" algn="l" defTabSz="457200" rtl="0" eaLnBrk="1" fontAlgn="auto" latinLnBrk="0" hangingPunct="1">
              <a:lnSpc>
                <a:spcPts val="2400"/>
              </a:lnSpc>
              <a:spcBef>
                <a:spcPts val="475"/>
              </a:spcBef>
              <a:spcAft>
                <a:spcPts val="0"/>
              </a:spcAft>
              <a:buClr>
                <a:srgbClr val="003366"/>
              </a:buClr>
              <a:buSzTx/>
              <a:buFont typeface="Lucida Grande"/>
              <a:buChar char="●"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/>
              <a:ea typeface="+mn-ea"/>
              <a:cs typeface="+mn-cs"/>
              <a:sym typeface="Wingdings" pitchFamily="2" charset="2"/>
            </a:endParaRPr>
          </a:p>
        </p:txBody>
      </p:sp>
      <p:sp>
        <p:nvSpPr>
          <p:cNvPr id="7" name="AutoShape 2" descr="https://faumail.uni-erlangen.de/?_task=mail&amp;_action=get&amp;_mbox=INBOX&amp;_uid=1180&amp;_token=E16prcNrQI0Zlmc6hqFegLyGutKlph5q&amp;_part=6&amp;_embed=1&amp;_mimeclass=image">
            <a:extLst>
              <a:ext uri="{FF2B5EF4-FFF2-40B4-BE49-F238E27FC236}">
                <a16:creationId xmlns:a16="http://schemas.microsoft.com/office/drawing/2014/main" id="{CE10CB29-F99D-D744-B980-6F3EBA111BF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575" y="-3657600"/>
            <a:ext cx="5715000" cy="76200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8" name="AutoShape 4" descr="https://faumail.uni-erlangen.de/?_task=mail&amp;_action=get&amp;_mbox=INBOX&amp;_uid=1180&amp;_token=E16prcNrQI0Zlmc6hqFegLyGutKlph5q&amp;_part=6&amp;_embed=1&amp;_mimeclass=image">
            <a:extLst>
              <a:ext uri="{FF2B5EF4-FFF2-40B4-BE49-F238E27FC236}">
                <a16:creationId xmlns:a16="http://schemas.microsoft.com/office/drawing/2014/main" id="{BD290E16-D784-A348-9E59-B05939B5A77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575" y="-3657600"/>
            <a:ext cx="5715000" cy="76200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9" name="AutoShape 6" descr="https://faumail.uni-erlangen.de/?_task=mail&amp;_action=get&amp;_mbox=INBOX&amp;_uid=1180&amp;_token=E16prcNrQI0Zlmc6hqFegLyGutKlph5q&amp;_part=6&amp;_embed=1&amp;_mimeclass=image">
            <a:extLst>
              <a:ext uri="{FF2B5EF4-FFF2-40B4-BE49-F238E27FC236}">
                <a16:creationId xmlns:a16="http://schemas.microsoft.com/office/drawing/2014/main" id="{865BF850-33DE-6D40-A061-1E49ED01269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pic>
        <p:nvPicPr>
          <p:cNvPr id="10" name="Picture 7">
            <a:extLst>
              <a:ext uri="{FF2B5EF4-FFF2-40B4-BE49-F238E27FC236}">
                <a16:creationId xmlns:a16="http://schemas.microsoft.com/office/drawing/2014/main" id="{C1B0EF86-EA2E-494B-B533-A259C709E2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918901" y="2189436"/>
            <a:ext cx="1763486" cy="23513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" name="Picture 8">
            <a:extLst>
              <a:ext uri="{FF2B5EF4-FFF2-40B4-BE49-F238E27FC236}">
                <a16:creationId xmlns:a16="http://schemas.microsoft.com/office/drawing/2014/main" id="{EBCC02AB-6A84-474F-93CA-A310CE9896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58845" y="4540750"/>
            <a:ext cx="2561771" cy="19217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" name="Picture 9">
            <a:extLst>
              <a:ext uri="{FF2B5EF4-FFF2-40B4-BE49-F238E27FC236}">
                <a16:creationId xmlns:a16="http://schemas.microsoft.com/office/drawing/2014/main" id="{A95EDEB4-5539-FF4B-9E9D-9260E9430D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97074" y="4540750"/>
            <a:ext cx="2561771" cy="19217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" name="Picture 10">
            <a:extLst>
              <a:ext uri="{FF2B5EF4-FFF2-40B4-BE49-F238E27FC236}">
                <a16:creationId xmlns:a16="http://schemas.microsoft.com/office/drawing/2014/main" id="{84001DD6-571D-EB45-8673-22385AC6A8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120617" y="4540750"/>
            <a:ext cx="2561770" cy="19217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754422657"/>
      </p:ext>
    </p:extLst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3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612775" y="1447620"/>
            <a:ext cx="7861300" cy="5043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" name="Textfeld 12"/>
          <p:cNvSpPr txBox="1"/>
          <p:nvPr/>
        </p:nvSpPr>
        <p:spPr>
          <a:xfrm>
            <a:off x="6761453" y="1736217"/>
            <a:ext cx="922047" cy="461665"/>
          </a:xfrm>
          <a:prstGeom prst="rect">
            <a:avLst/>
          </a:prstGeom>
          <a:solidFill>
            <a:srgbClr val="FFFFFF">
              <a:alpha val="54118"/>
            </a:srgbClr>
          </a:solidFill>
        </p:spPr>
        <p:txBody>
          <a:bodyPr wrap="none" rtlCol="0">
            <a:spAutoFit/>
          </a:bodyPr>
          <a:lstStyle/>
          <a:p>
            <a:r>
              <a:rPr lang="en-US"/>
              <a:t>clean</a:t>
            </a:r>
          </a:p>
        </p:txBody>
      </p:sp>
      <p:sp>
        <p:nvSpPr>
          <p:cNvPr id="15" name="Textfeld 14"/>
          <p:cNvSpPr txBox="1"/>
          <p:nvPr/>
        </p:nvSpPr>
        <p:spPr>
          <a:xfrm>
            <a:off x="6761453" y="3235959"/>
            <a:ext cx="904415" cy="461665"/>
          </a:xfrm>
          <a:prstGeom prst="rect">
            <a:avLst/>
          </a:prstGeom>
          <a:solidFill>
            <a:srgbClr val="FFFFFF">
              <a:alpha val="54118"/>
            </a:srgbClr>
          </a:solidFill>
        </p:spPr>
        <p:txBody>
          <a:bodyPr wrap="none" rtlCol="0">
            <a:spAutoFit/>
          </a:bodyPr>
          <a:lstStyle/>
          <a:p>
            <a:r>
              <a:rPr lang="en-US"/>
              <a:t>noisy</a:t>
            </a:r>
          </a:p>
        </p:txBody>
      </p:sp>
      <p:sp>
        <p:nvSpPr>
          <p:cNvPr id="17" name="Textfeld 16"/>
          <p:cNvSpPr txBox="1"/>
          <p:nvPr/>
        </p:nvSpPr>
        <p:spPr>
          <a:xfrm>
            <a:off x="6592951" y="4741394"/>
            <a:ext cx="1109599" cy="461665"/>
          </a:xfrm>
          <a:prstGeom prst="rect">
            <a:avLst/>
          </a:prstGeom>
          <a:solidFill>
            <a:srgbClr val="FFFFFF">
              <a:alpha val="54118"/>
            </a:srgbClr>
          </a:solidFill>
        </p:spPr>
        <p:txBody>
          <a:bodyPr wrap="none" rtlCol="0">
            <a:spAutoFit/>
          </a:bodyPr>
          <a:lstStyle/>
          <a:p>
            <a:r>
              <a:rPr lang="en-US"/>
              <a:t>filtered</a:t>
            </a:r>
          </a:p>
        </p:txBody>
      </p:sp>
      <p:sp>
        <p:nvSpPr>
          <p:cNvPr id="14" name="Titel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Filtered Examples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7505759-488D-D945-AFDA-1DEBDABF038A}" type="slidenum">
              <a:rPr lang="de-DE" smtClean="0"/>
              <a:pPr>
                <a:defRPr/>
              </a:pPr>
              <a:t>52</a:t>
            </a:fld>
            <a:endParaRPr lang="de-DE" dirty="0"/>
          </a:p>
        </p:txBody>
      </p:sp>
      <p:sp>
        <p:nvSpPr>
          <p:cNvPr id="16" name="Textfeld 15"/>
          <p:cNvSpPr txBox="1"/>
          <p:nvPr/>
        </p:nvSpPr>
        <p:spPr>
          <a:xfrm>
            <a:off x="1044736" y="286763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pic>
        <p:nvPicPr>
          <p:cNvPr id="21" name="speech98_10dB_-6dB_1852411568_noise6_noise40_noisy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 l="94645"/>
          <a:stretch>
            <a:fillRect/>
          </a:stretch>
        </p:blipFill>
        <p:spPr>
          <a:xfrm>
            <a:off x="1019852" y="3235959"/>
            <a:ext cx="6663648" cy="149225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2" name="speech98_10dB_-6dB_1852411568_noise6_noise40_filtm20.wav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rcRect l="94102"/>
          <a:stretch>
            <a:fillRect/>
          </a:stretch>
        </p:blipFill>
        <p:spPr>
          <a:xfrm>
            <a:off x="1032036" y="4728210"/>
            <a:ext cx="6670514" cy="1498600"/>
          </a:xfrm>
          <a:prstGeom prst="rect">
            <a:avLst/>
          </a:prstGeom>
        </p:spPr>
      </p:pic>
      <p:pic>
        <p:nvPicPr>
          <p:cNvPr id="9" name="speech98_10dB_-6dB_1852411568_noise6_noise40_clean.wav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/>
          <a:srcRect l="91869"/>
          <a:stretch>
            <a:fillRect/>
          </a:stretch>
        </p:blipFill>
        <p:spPr>
          <a:xfrm>
            <a:off x="1032850" y="1745742"/>
            <a:ext cx="6650650" cy="1499742"/>
          </a:xfrm>
          <a:prstGeom prst="rect">
            <a:avLst/>
          </a:prstGeom>
        </p:spPr>
      </p:pic>
      <p:sp>
        <p:nvSpPr>
          <p:cNvPr id="10" name="Rechteck 9"/>
          <p:cNvSpPr/>
          <p:nvPr/>
        </p:nvSpPr>
        <p:spPr>
          <a:xfrm>
            <a:off x="549167" y="2068082"/>
            <a:ext cx="182682" cy="8374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hteck 10"/>
          <p:cNvSpPr/>
          <p:nvPr/>
        </p:nvSpPr>
        <p:spPr>
          <a:xfrm>
            <a:off x="549167" y="3544457"/>
            <a:ext cx="182682" cy="8374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hteck 11"/>
          <p:cNvSpPr/>
          <p:nvPr/>
        </p:nvSpPr>
        <p:spPr>
          <a:xfrm>
            <a:off x="549636" y="5014957"/>
            <a:ext cx="182682" cy="8374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feld 17"/>
          <p:cNvSpPr txBox="1"/>
          <p:nvPr/>
        </p:nvSpPr>
        <p:spPr>
          <a:xfrm>
            <a:off x="3291840" y="1281410"/>
            <a:ext cx="2624436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de-DE" dirty="0"/>
              <a:t>SNR: 10 </a:t>
            </a:r>
            <a:r>
              <a:rPr lang="de-DE" dirty="0">
                <a:sym typeface="Wingdings" pitchFamily="2" charset="2"/>
              </a:rPr>
              <a:t> 13 dB</a:t>
            </a:r>
            <a:endParaRPr lang="de-DE" dirty="0"/>
          </a:p>
        </p:txBody>
      </p:sp>
      <p:sp>
        <p:nvSpPr>
          <p:cNvPr id="20" name="Titel 1">
            <a:extLst>
              <a:ext uri="{FF2B5EF4-FFF2-40B4-BE49-F238E27FC236}">
                <a16:creationId xmlns:a16="http://schemas.microsoft.com/office/drawing/2014/main" id="{0613E249-FC9E-A34E-86E6-93BBAEC672FA}"/>
              </a:ext>
            </a:extLst>
          </p:cNvPr>
          <p:cNvSpPr txBox="1">
            <a:spLocks/>
          </p:cNvSpPr>
          <p:nvPr/>
        </p:nvSpPr>
        <p:spPr>
          <a:xfrm>
            <a:off x="460375" y="885324"/>
            <a:ext cx="8135937" cy="360362"/>
          </a:xfrm>
          <a:prstGeom prst="rect">
            <a:avLst/>
          </a:prstGeom>
        </p:spPr>
        <p:txBody>
          <a:bodyPr/>
          <a:lstStyle>
            <a:lvl1pPr marL="0" marR="0" indent="0" algn="l" defTabSz="914400" rtl="0" latinLnBrk="0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1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0" algn="l" defTabSz="914400" rtl="0" latinLnBrk="0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1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0" algn="l" defTabSz="914400" rtl="0" latinLnBrk="0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1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0" algn="l" defTabSz="914400" rtl="0" latinLnBrk="0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1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0" algn="l" defTabSz="914400" rtl="0" latinLnBrk="0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1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0" algn="l" defTabSz="914400" rtl="0" latinLnBrk="0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1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0" algn="l" defTabSz="914400" rtl="0" latinLnBrk="0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1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0" algn="l" defTabSz="914400" rtl="0" latinLnBrk="0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1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0" algn="l" defTabSz="914400" rtl="0" latinLnBrk="0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1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hangingPunct="1"/>
            <a:r>
              <a:rPr lang="en-US" dirty="0">
                <a:solidFill>
                  <a:srgbClr val="1F497D"/>
                </a:solidFill>
              </a:rPr>
              <a:t>Results</a:t>
            </a:r>
            <a:endParaRPr lang="de-DE" dirty="0"/>
          </a:p>
        </p:txBody>
      </p:sp>
      <p:sp>
        <p:nvSpPr>
          <p:cNvPr id="23" name="[2] Tobias Würfl, Florin Ghesu, Vincent Christlein, Andreas Maier. Deep Learning Computed Tomography. MICCAI 2016. Submitted">
            <a:extLst>
              <a:ext uri="{FF2B5EF4-FFF2-40B4-BE49-F238E27FC236}">
                <a16:creationId xmlns:a16="http://schemas.microsoft.com/office/drawing/2014/main" id="{7E7E33BF-5200-5246-8432-57B25AF5330C}"/>
              </a:ext>
            </a:extLst>
          </p:cNvPr>
          <p:cNvSpPr txBox="1"/>
          <p:nvPr/>
        </p:nvSpPr>
        <p:spPr>
          <a:xfrm>
            <a:off x="685800" y="6351500"/>
            <a:ext cx="7848600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000"/>
            </a:lvl1pPr>
          </a:lstStyle>
          <a:p>
            <a:pPr algn="r"/>
            <a:r>
              <a:rPr lang="de-DE" dirty="0" err="1"/>
              <a:t>Used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permission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Kai </a:t>
            </a:r>
            <a:r>
              <a:rPr lang="de-DE" dirty="0" err="1"/>
              <a:t>Ehrensperger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Marc </a:t>
            </a:r>
            <a:r>
              <a:rPr lang="de-DE" dirty="0" err="1"/>
              <a:t>Aubreville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41183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350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  <p:audio>
              <p:cMediaNode vol="20000"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21350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  <p:audio>
              <p:cMediaNode vol="20000">
                <p:cTn id="13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2135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audio>
              <p:cMediaNode vol="20000">
                <p:cTn id="19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608013" y="1468575"/>
            <a:ext cx="7805737" cy="5017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Textfeld 9"/>
          <p:cNvSpPr txBox="1"/>
          <p:nvPr/>
        </p:nvSpPr>
        <p:spPr>
          <a:xfrm>
            <a:off x="6774153" y="1736217"/>
            <a:ext cx="922047" cy="461665"/>
          </a:xfrm>
          <a:prstGeom prst="rect">
            <a:avLst/>
          </a:prstGeom>
          <a:solidFill>
            <a:srgbClr val="FFFFFF">
              <a:alpha val="54118"/>
            </a:srgbClr>
          </a:solidFill>
        </p:spPr>
        <p:txBody>
          <a:bodyPr wrap="none" rtlCol="0">
            <a:spAutoFit/>
          </a:bodyPr>
          <a:lstStyle/>
          <a:p>
            <a:r>
              <a:rPr lang="en-US"/>
              <a:t>clean</a:t>
            </a:r>
          </a:p>
        </p:txBody>
      </p:sp>
      <p:sp>
        <p:nvSpPr>
          <p:cNvPr id="15" name="Textfeld 14"/>
          <p:cNvSpPr txBox="1"/>
          <p:nvPr/>
        </p:nvSpPr>
        <p:spPr>
          <a:xfrm>
            <a:off x="6774153" y="3238501"/>
            <a:ext cx="904415" cy="461665"/>
          </a:xfrm>
          <a:prstGeom prst="rect">
            <a:avLst/>
          </a:prstGeom>
          <a:solidFill>
            <a:srgbClr val="FFFFFF">
              <a:alpha val="54118"/>
            </a:srgbClr>
          </a:solidFill>
        </p:spPr>
        <p:txBody>
          <a:bodyPr wrap="none" rtlCol="0">
            <a:spAutoFit/>
          </a:bodyPr>
          <a:lstStyle/>
          <a:p>
            <a:r>
              <a:rPr lang="en-US"/>
              <a:t>noisy</a:t>
            </a:r>
          </a:p>
        </p:txBody>
      </p:sp>
      <p:sp>
        <p:nvSpPr>
          <p:cNvPr id="17" name="Textfeld 16"/>
          <p:cNvSpPr txBox="1"/>
          <p:nvPr/>
        </p:nvSpPr>
        <p:spPr>
          <a:xfrm>
            <a:off x="6596353" y="4743450"/>
            <a:ext cx="1109599" cy="461665"/>
          </a:xfrm>
          <a:prstGeom prst="rect">
            <a:avLst/>
          </a:prstGeom>
          <a:solidFill>
            <a:srgbClr val="FFFFFF">
              <a:alpha val="54118"/>
            </a:srgbClr>
          </a:solidFill>
        </p:spPr>
        <p:txBody>
          <a:bodyPr wrap="none" rtlCol="0">
            <a:spAutoFit/>
          </a:bodyPr>
          <a:lstStyle/>
          <a:p>
            <a:r>
              <a:rPr lang="en-US"/>
              <a:t>filtered</a:t>
            </a:r>
          </a:p>
        </p:txBody>
      </p:sp>
      <p:sp>
        <p:nvSpPr>
          <p:cNvPr id="14" name="Titel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Filtered Examples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7505759-488D-D945-AFDA-1DEBDABF038A}" type="slidenum">
              <a:rPr lang="en-US" smtClean="0"/>
              <a:pPr>
                <a:defRPr/>
              </a:pPr>
              <a:t>53</a:t>
            </a:fld>
            <a:endParaRPr lang="en-US"/>
          </a:p>
        </p:txBody>
      </p:sp>
      <p:sp>
        <p:nvSpPr>
          <p:cNvPr id="16" name="Textfeld 15"/>
          <p:cNvSpPr txBox="1"/>
          <p:nvPr/>
        </p:nvSpPr>
        <p:spPr>
          <a:xfrm>
            <a:off x="1044736" y="286763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11" name="speech124_-5dB_-6dB_284858560_noise19_noise11_clean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rcRect l="93973"/>
          <a:stretch>
            <a:fillRect/>
          </a:stretch>
        </p:blipFill>
        <p:spPr>
          <a:xfrm>
            <a:off x="1025686" y="1743075"/>
            <a:ext cx="6670514" cy="1476376"/>
          </a:xfrm>
          <a:prstGeom prst="rect">
            <a:avLst/>
          </a:prstGeom>
        </p:spPr>
      </p:pic>
      <p:pic>
        <p:nvPicPr>
          <p:cNvPr id="12" name="speech124_-5dB_-6dB_284858560_noise19_noise11_noise.wav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rcRect l="92289" t="-71875"/>
          <a:stretch>
            <a:fillRect/>
          </a:stretch>
        </p:blipFill>
        <p:spPr>
          <a:xfrm>
            <a:off x="1044736" y="3238501"/>
            <a:ext cx="6670514" cy="1504950"/>
          </a:xfrm>
          <a:prstGeom prst="rect">
            <a:avLst/>
          </a:prstGeom>
        </p:spPr>
      </p:pic>
      <p:pic>
        <p:nvPicPr>
          <p:cNvPr id="13" name="speech124_-5dB_-6dB_284858560_noise19_noise11_filtm14.wav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2"/>
          <a:srcRect l="93910"/>
          <a:stretch>
            <a:fillRect/>
          </a:stretch>
        </p:blipFill>
        <p:spPr>
          <a:xfrm>
            <a:off x="1044736" y="4743450"/>
            <a:ext cx="6670514" cy="1485900"/>
          </a:xfrm>
          <a:prstGeom prst="rect">
            <a:avLst/>
          </a:prstGeom>
        </p:spPr>
      </p:pic>
      <p:sp>
        <p:nvSpPr>
          <p:cNvPr id="18" name="Rechteck 17"/>
          <p:cNvSpPr/>
          <p:nvPr/>
        </p:nvSpPr>
        <p:spPr>
          <a:xfrm>
            <a:off x="549167" y="2068082"/>
            <a:ext cx="182682" cy="8374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hteck 18"/>
          <p:cNvSpPr/>
          <p:nvPr/>
        </p:nvSpPr>
        <p:spPr>
          <a:xfrm>
            <a:off x="549167" y="3544457"/>
            <a:ext cx="182682" cy="8374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hteck 19"/>
          <p:cNvSpPr/>
          <p:nvPr/>
        </p:nvSpPr>
        <p:spPr>
          <a:xfrm>
            <a:off x="549636" y="5014957"/>
            <a:ext cx="182682" cy="8374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feld 20"/>
          <p:cNvSpPr txBox="1"/>
          <p:nvPr/>
        </p:nvSpPr>
        <p:spPr>
          <a:xfrm>
            <a:off x="3291840" y="1281410"/>
            <a:ext cx="2640466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/>
              <a:t>SNR: -5 </a:t>
            </a:r>
            <a:r>
              <a:rPr lang="en-US">
                <a:sym typeface="Wingdings" pitchFamily="2" charset="2"/>
              </a:rPr>
              <a:t> 6.7 dB</a:t>
            </a:r>
            <a:endParaRPr lang="en-US"/>
          </a:p>
        </p:txBody>
      </p:sp>
      <p:sp>
        <p:nvSpPr>
          <p:cNvPr id="22" name="Titel 1">
            <a:extLst>
              <a:ext uri="{FF2B5EF4-FFF2-40B4-BE49-F238E27FC236}">
                <a16:creationId xmlns:a16="http://schemas.microsoft.com/office/drawing/2014/main" id="{318E8282-E338-5C4D-B765-BFE724451709}"/>
              </a:ext>
            </a:extLst>
          </p:cNvPr>
          <p:cNvSpPr txBox="1">
            <a:spLocks/>
          </p:cNvSpPr>
          <p:nvPr/>
        </p:nvSpPr>
        <p:spPr>
          <a:xfrm>
            <a:off x="460375" y="885324"/>
            <a:ext cx="8135937" cy="360362"/>
          </a:xfrm>
          <a:prstGeom prst="rect">
            <a:avLst/>
          </a:prstGeom>
        </p:spPr>
        <p:txBody>
          <a:bodyPr/>
          <a:lstStyle>
            <a:lvl1pPr marL="0" marR="0" indent="0" algn="l" defTabSz="914400" rtl="0" latinLnBrk="0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1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0" algn="l" defTabSz="914400" rtl="0" latinLnBrk="0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1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0" algn="l" defTabSz="914400" rtl="0" latinLnBrk="0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1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0" algn="l" defTabSz="914400" rtl="0" latinLnBrk="0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1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0" algn="l" defTabSz="914400" rtl="0" latinLnBrk="0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1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0" algn="l" defTabSz="914400" rtl="0" latinLnBrk="0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1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0" algn="l" defTabSz="914400" rtl="0" latinLnBrk="0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1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0" algn="l" defTabSz="914400" rtl="0" latinLnBrk="0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1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0" algn="l" defTabSz="914400" rtl="0" latinLnBrk="0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1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hangingPunct="1"/>
            <a:r>
              <a:rPr lang="en-US" dirty="0">
                <a:solidFill>
                  <a:srgbClr val="1F497D"/>
                </a:solidFill>
              </a:rPr>
              <a:t>Results (2)</a:t>
            </a:r>
            <a:endParaRPr lang="de-DE" dirty="0"/>
          </a:p>
        </p:txBody>
      </p:sp>
      <p:sp>
        <p:nvSpPr>
          <p:cNvPr id="23" name="[2] Tobias Würfl, Florin Ghesu, Vincent Christlein, Andreas Maier. Deep Learning Computed Tomography. MICCAI 2016. Submitted">
            <a:extLst>
              <a:ext uri="{FF2B5EF4-FFF2-40B4-BE49-F238E27FC236}">
                <a16:creationId xmlns:a16="http://schemas.microsoft.com/office/drawing/2014/main" id="{40A061B4-076F-064C-B0FB-7BCEBF050FF6}"/>
              </a:ext>
            </a:extLst>
          </p:cNvPr>
          <p:cNvSpPr txBox="1"/>
          <p:nvPr/>
        </p:nvSpPr>
        <p:spPr>
          <a:xfrm>
            <a:off x="685800" y="6351500"/>
            <a:ext cx="7848600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000"/>
            </a:lvl1pPr>
          </a:lstStyle>
          <a:p>
            <a:pPr algn="r"/>
            <a:r>
              <a:rPr lang="de-DE" dirty="0" err="1"/>
              <a:t>Used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permission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Kai </a:t>
            </a:r>
            <a:r>
              <a:rPr lang="de-DE" dirty="0" err="1"/>
              <a:t>Ehrensperger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Marc </a:t>
            </a:r>
            <a:r>
              <a:rPr lang="de-DE" dirty="0" err="1"/>
              <a:t>Aubreville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48504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76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2176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21760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1">
            <a:extLst>
              <a:ext uri="{FF2B5EF4-FFF2-40B4-BE49-F238E27FC236}">
                <a16:creationId xmlns:a16="http://schemas.microsoft.com/office/drawing/2014/main" id="{691CFDB6-AA6C-BF40-BE74-ACE078724960}"/>
              </a:ext>
            </a:extLst>
          </p:cNvPr>
          <p:cNvSpPr txBox="1">
            <a:spLocks/>
          </p:cNvSpPr>
          <p:nvPr/>
        </p:nvSpPr>
        <p:spPr>
          <a:xfrm>
            <a:off x="460375" y="885324"/>
            <a:ext cx="8135937" cy="360362"/>
          </a:xfrm>
          <a:prstGeom prst="rect">
            <a:avLst/>
          </a:prstGeom>
        </p:spPr>
        <p:txBody>
          <a:bodyPr/>
          <a:lstStyle>
            <a:lvl1pPr marL="0" marR="0" indent="0" algn="l" defTabSz="914400" rtl="0" latinLnBrk="0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1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0" algn="l" defTabSz="914400" rtl="0" latinLnBrk="0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1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0" algn="l" defTabSz="914400" rtl="0" latinLnBrk="0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1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0" algn="l" defTabSz="914400" rtl="0" latinLnBrk="0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1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0" algn="l" defTabSz="914400" rtl="0" latinLnBrk="0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1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0" algn="l" defTabSz="914400" rtl="0" latinLnBrk="0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1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0" algn="l" defTabSz="914400" rtl="0" latinLnBrk="0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1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0" algn="l" defTabSz="914400" rtl="0" latinLnBrk="0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1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0" algn="l" defTabSz="914400" rtl="0" latinLnBrk="0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1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hangingPunct="1"/>
            <a:r>
              <a:rPr lang="en-US" dirty="0">
                <a:solidFill>
                  <a:srgbClr val="1F497D"/>
                </a:solidFill>
              </a:rPr>
              <a:t>Results (3)</a:t>
            </a:r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1165C32E-2E8D-6A4A-A9B4-2CD6341D21E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63" t="8372" r="41173" b="6284"/>
          <a:stretch/>
        </p:blipFill>
        <p:spPr>
          <a:xfrm>
            <a:off x="1927411" y="1371599"/>
            <a:ext cx="5342966" cy="4957483"/>
          </a:xfrm>
          <a:prstGeom prst="rect">
            <a:avLst/>
          </a:prstGeom>
        </p:spPr>
      </p:pic>
      <p:sp>
        <p:nvSpPr>
          <p:cNvPr id="4" name="[2] Tobias Würfl, Florin Ghesu, Vincent Christlein, Andreas Maier. Deep Learning Computed Tomography. MICCAI 2016. Submitted">
            <a:extLst>
              <a:ext uri="{FF2B5EF4-FFF2-40B4-BE49-F238E27FC236}">
                <a16:creationId xmlns:a16="http://schemas.microsoft.com/office/drawing/2014/main" id="{F2D856CF-7882-D941-84D3-1F21781FA146}"/>
              </a:ext>
            </a:extLst>
          </p:cNvPr>
          <p:cNvSpPr txBox="1"/>
          <p:nvPr/>
        </p:nvSpPr>
        <p:spPr>
          <a:xfrm>
            <a:off x="685800" y="6351500"/>
            <a:ext cx="7848600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000"/>
            </a:lvl1pPr>
          </a:lstStyle>
          <a:p>
            <a:pPr algn="r"/>
            <a:r>
              <a:rPr lang="de-DE" dirty="0" err="1"/>
              <a:t>Used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permission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Kai </a:t>
            </a:r>
            <a:r>
              <a:rPr lang="de-DE" dirty="0" err="1"/>
              <a:t>Ehrensperger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Marc </a:t>
            </a:r>
            <a:r>
              <a:rPr lang="de-DE" dirty="0" err="1"/>
              <a:t>Aubreville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8533695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Further Extensions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sz="2800"/>
            </a:lvl1pPr>
          </a:lstStyle>
          <a:p>
            <a:r>
              <a:rPr lang="de-DE" dirty="0" err="1"/>
              <a:t>Deep</a:t>
            </a:r>
            <a:r>
              <a:rPr lang="de-DE" dirty="0"/>
              <a:t> Learning Signal Processing</a:t>
            </a:r>
          </a:p>
          <a:p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 err="1"/>
              <a:t>Filtered</a:t>
            </a:r>
            <a:r>
              <a:rPr lang="de-DE" sz="2000" dirty="0"/>
              <a:t> back-</a:t>
            </a:r>
            <a:r>
              <a:rPr lang="de-DE" sz="2000" dirty="0" err="1"/>
              <a:t>projection</a:t>
            </a:r>
            <a:r>
              <a:rPr lang="de-DE" sz="2000" dirty="0"/>
              <a:t> </a:t>
            </a:r>
            <a:r>
              <a:rPr lang="de-DE" sz="2000" dirty="0" err="1"/>
              <a:t>approach</a:t>
            </a:r>
            <a:r>
              <a:rPr lang="de-DE" sz="2000" dirty="0"/>
              <a:t> </a:t>
            </a:r>
            <a:r>
              <a:rPr lang="de-DE" sz="2000" dirty="0" err="1"/>
              <a:t>mathematically</a:t>
            </a:r>
            <a:r>
              <a:rPr lang="de-DE" sz="2000" dirty="0"/>
              <a:t> </a:t>
            </a:r>
            <a:r>
              <a:rPr lang="de-DE" sz="2000" dirty="0" err="1"/>
              <a:t>equivalent</a:t>
            </a:r>
            <a:r>
              <a:rPr lang="de-DE" sz="2000" dirty="0"/>
              <a:t> </a:t>
            </a:r>
            <a:r>
              <a:rPr lang="de-DE" sz="2000" dirty="0" err="1"/>
              <a:t>to</a:t>
            </a:r>
            <a:r>
              <a:rPr lang="de-DE" sz="2000" dirty="0"/>
              <a:t> </a:t>
            </a:r>
            <a:r>
              <a:rPr lang="de-DE" sz="2000" dirty="0" err="1"/>
              <a:t>neural</a:t>
            </a:r>
            <a:r>
              <a:rPr lang="de-DE" sz="2000" dirty="0"/>
              <a:t> </a:t>
            </a:r>
            <a:r>
              <a:rPr lang="de-DE" sz="2000" dirty="0" err="1"/>
              <a:t>network</a:t>
            </a:r>
            <a:r>
              <a:rPr lang="de-DE" sz="2000" dirty="0"/>
              <a:t> </a:t>
            </a:r>
            <a:r>
              <a:rPr lang="de-DE" sz="2000" dirty="0" err="1"/>
              <a:t>and</a:t>
            </a:r>
            <a:r>
              <a:rPr lang="de-DE" sz="2000" dirty="0"/>
              <a:t> vice </a:t>
            </a:r>
            <a:r>
              <a:rPr lang="de-DE" sz="2000" dirty="0" err="1"/>
              <a:t>versa</a:t>
            </a:r>
            <a:endParaRPr lang="de-DE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 err="1"/>
              <a:t>Learned</a:t>
            </a:r>
            <a:r>
              <a:rPr lang="de-DE" sz="2000" dirty="0"/>
              <a:t> </a:t>
            </a:r>
            <a:r>
              <a:rPr lang="de-DE" sz="2000" dirty="0" err="1"/>
              <a:t>algorithm</a:t>
            </a:r>
            <a:r>
              <a:rPr lang="de-DE" sz="2000" dirty="0"/>
              <a:t> </a:t>
            </a:r>
            <a:r>
              <a:rPr lang="de-DE" sz="2000" dirty="0" err="1"/>
              <a:t>is</a:t>
            </a:r>
            <a:r>
              <a:rPr lang="de-DE" sz="2000" dirty="0"/>
              <a:t> </a:t>
            </a:r>
            <a:r>
              <a:rPr lang="de-DE" sz="2000" dirty="0" err="1"/>
              <a:t>again</a:t>
            </a:r>
            <a:r>
              <a:rPr lang="de-DE" sz="2000" dirty="0"/>
              <a:t> an FBP </a:t>
            </a:r>
            <a:r>
              <a:rPr lang="de-DE" sz="2000" dirty="0" err="1"/>
              <a:t>algorithm</a:t>
            </a:r>
            <a:endParaRPr lang="de-DE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 err="1"/>
              <a:t>Learned</a:t>
            </a:r>
            <a:r>
              <a:rPr lang="de-DE" sz="2000" dirty="0"/>
              <a:t> </a:t>
            </a:r>
            <a:r>
              <a:rPr lang="de-DE" sz="2000" dirty="0" err="1"/>
              <a:t>parameters</a:t>
            </a:r>
            <a:r>
              <a:rPr lang="de-DE" sz="2000" dirty="0"/>
              <a:t> </a:t>
            </a:r>
            <a:r>
              <a:rPr lang="de-DE" sz="2000" dirty="0" err="1"/>
              <a:t>can</a:t>
            </a:r>
            <a:r>
              <a:rPr lang="de-DE" sz="2000" dirty="0"/>
              <a:t> </a:t>
            </a:r>
            <a:r>
              <a:rPr lang="de-DE" sz="2000" dirty="0" err="1"/>
              <a:t>be</a:t>
            </a:r>
            <a:r>
              <a:rPr lang="de-DE" sz="2000" dirty="0"/>
              <a:t> </a:t>
            </a:r>
            <a:r>
              <a:rPr lang="de-DE" sz="2000" dirty="0" err="1"/>
              <a:t>interpreted</a:t>
            </a:r>
            <a:r>
              <a:rPr lang="de-DE" sz="2000" dirty="0"/>
              <a:t>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/>
              <a:t>Iterative, </a:t>
            </a:r>
            <a:r>
              <a:rPr lang="de-DE" sz="2000" dirty="0" err="1"/>
              <a:t>regularized</a:t>
            </a:r>
            <a:r>
              <a:rPr lang="de-DE" sz="2000" dirty="0"/>
              <a:t> </a:t>
            </a:r>
            <a:r>
              <a:rPr lang="de-DE" sz="2000" dirty="0" err="1"/>
              <a:t>approaches</a:t>
            </a:r>
            <a:r>
              <a:rPr lang="de-DE" sz="2000" dirty="0"/>
              <a:t> </a:t>
            </a:r>
            <a:r>
              <a:rPr lang="de-DE" sz="2000" dirty="0" err="1"/>
              <a:t>can</a:t>
            </a:r>
            <a:r>
              <a:rPr lang="de-DE" sz="2000" dirty="0"/>
              <a:t> also </a:t>
            </a:r>
            <a:r>
              <a:rPr lang="de-DE" sz="2000" dirty="0" err="1"/>
              <a:t>be</a:t>
            </a:r>
            <a:r>
              <a:rPr lang="de-DE" sz="2000" dirty="0"/>
              <a:t> </a:t>
            </a:r>
            <a:r>
              <a:rPr lang="de-DE" sz="2000" dirty="0" err="1"/>
              <a:t>integrated</a:t>
            </a:r>
            <a:endParaRPr lang="de-DE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 err="1"/>
              <a:t>Highly</a:t>
            </a:r>
            <a:r>
              <a:rPr lang="de-DE" sz="2000" dirty="0"/>
              <a:t> </a:t>
            </a:r>
            <a:r>
              <a:rPr lang="de-DE" sz="2000" dirty="0" err="1"/>
              <a:t>efficient</a:t>
            </a:r>
            <a:r>
              <a:rPr lang="de-DE" sz="2000" dirty="0"/>
              <a:t> </a:t>
            </a:r>
            <a:r>
              <a:rPr lang="de-DE" sz="2000" dirty="0" err="1"/>
              <a:t>decoding</a:t>
            </a:r>
            <a:r>
              <a:rPr lang="de-DE" sz="2000" dirty="0"/>
              <a:t> / </a:t>
            </a:r>
            <a:r>
              <a:rPr lang="de-DE" sz="2000" dirty="0" err="1"/>
              <a:t>reconstruction</a:t>
            </a:r>
            <a:endParaRPr lang="de-DE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sz="2000" dirty="0"/>
          </a:p>
        </p:txBody>
      </p:sp>
      <p:sp>
        <p:nvSpPr>
          <p:cNvPr id="463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55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57778950"/>
      </p:ext>
    </p:extLst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Towards the Use of Known Operators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2800"/>
            </a:pPr>
            <a:r>
              <a:rPr lang="de-DE" sz="2800" dirty="0" err="1"/>
              <a:t>Towards</a:t>
            </a:r>
            <a:r>
              <a:rPr lang="de-DE" sz="2800" dirty="0"/>
              <a:t> Learning </a:t>
            </a:r>
            <a:r>
              <a:rPr lang="de-DE" sz="2800" dirty="0" err="1"/>
              <a:t>of</a:t>
            </a:r>
            <a:r>
              <a:rPr lang="de-DE" sz="2800" dirty="0"/>
              <a:t> </a:t>
            </a:r>
            <a:r>
              <a:rPr lang="de-DE" sz="2800" dirty="0" err="1"/>
              <a:t>Efficient</a:t>
            </a:r>
            <a:r>
              <a:rPr lang="de-DE" sz="2800" dirty="0"/>
              <a:t> Solutions </a:t>
            </a:r>
            <a:r>
              <a:rPr lang="de-DE" sz="2800" dirty="0" err="1"/>
              <a:t>for</a:t>
            </a:r>
            <a:r>
              <a:rPr lang="de-DE" sz="2800" dirty="0"/>
              <a:t> Signal Processing</a:t>
            </a:r>
          </a:p>
          <a:p>
            <a:pPr marL="0" indent="0">
              <a:buSzTx/>
              <a:buNone/>
              <a:defRPr sz="2800"/>
            </a:pPr>
            <a:endParaRPr dirty="0"/>
          </a:p>
          <a:p>
            <a:pPr marL="279400" indent="-279400">
              <a:buChar char="•"/>
              <a:tabLst>
                <a:tab pos="660400" algn="l"/>
              </a:tabLst>
              <a:defRPr sz="1800"/>
            </a:pPr>
            <a:r>
              <a:rPr lang="de-DE" dirty="0" err="1"/>
              <a:t>Introduction</a:t>
            </a:r>
            <a:endParaRPr lang="de-DE" dirty="0"/>
          </a:p>
          <a:p>
            <a:pPr marL="279400" indent="-279400">
              <a:buChar char="•"/>
              <a:tabLst>
                <a:tab pos="660400" algn="l"/>
              </a:tabLst>
              <a:defRPr sz="1800"/>
            </a:pPr>
            <a:r>
              <a:rPr lang="de-DE" dirty="0" err="1"/>
              <a:t>Deep</a:t>
            </a:r>
            <a:r>
              <a:rPr lang="de-DE" dirty="0"/>
              <a:t> Learning in X-</a:t>
            </a:r>
            <a:r>
              <a:rPr lang="de-DE" dirty="0" err="1"/>
              <a:t>ray</a:t>
            </a:r>
            <a:r>
              <a:rPr lang="de-DE" dirty="0"/>
              <a:t> Imaging</a:t>
            </a:r>
          </a:p>
          <a:p>
            <a:pPr marL="279400" indent="-279400">
              <a:buChar char="•"/>
              <a:tabLst>
                <a:tab pos="660400" algn="l"/>
              </a:tabLst>
              <a:defRPr sz="1800"/>
            </a:pPr>
            <a:r>
              <a:rPr dirty="0"/>
              <a:t>Using Prior Operators in a Neural Network</a:t>
            </a:r>
          </a:p>
          <a:p>
            <a:pPr marL="279400" indent="-279400">
              <a:buChar char="•"/>
              <a:tabLst>
                <a:tab pos="660400" algn="l"/>
              </a:tabLst>
              <a:defRPr sz="1800"/>
            </a:pPr>
            <a:r>
              <a:rPr lang="de-DE" dirty="0" err="1"/>
              <a:t>Deep</a:t>
            </a:r>
            <a:r>
              <a:rPr lang="de-DE" dirty="0"/>
              <a:t> Learning </a:t>
            </a:r>
            <a:r>
              <a:rPr lang="de-DE" sz="1800" dirty="0"/>
              <a:t>Signal Processing</a:t>
            </a:r>
            <a:endParaRPr lang="de-DE" dirty="0"/>
          </a:p>
          <a:p>
            <a:pPr marL="279400" indent="-279400">
              <a:buChar char="•"/>
              <a:tabLst>
                <a:tab pos="660400" algn="l"/>
              </a:tabLst>
              <a:defRPr sz="1800"/>
            </a:pPr>
            <a:r>
              <a:rPr dirty="0"/>
              <a:t>Outlook</a:t>
            </a:r>
          </a:p>
        </p:txBody>
      </p:sp>
      <p:sp>
        <p:nvSpPr>
          <p:cNvPr id="215" name="Foliennummer"/>
          <p:cNvSpPr txBox="1">
            <a:spLocks noGrp="1"/>
          </p:cNvSpPr>
          <p:nvPr>
            <p:ph type="sldNum" sz="quarter" idx="2"/>
          </p:nvPr>
        </p:nvSpPr>
        <p:spPr>
          <a:xfrm>
            <a:off x="8820255" y="6627600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56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24676719"/>
      </p:ext>
    </p:extLst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Can we „derive“ networks?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2800"/>
            </a:pPr>
            <a:r>
              <a:t>Can we „derive“ networks?</a:t>
            </a:r>
          </a:p>
          <a:p>
            <a:pPr marL="0" indent="0">
              <a:buSzTx/>
              <a:buNone/>
              <a:defRPr sz="2800"/>
            </a:pPr>
            <a:endParaRPr/>
          </a:p>
        </p:txBody>
      </p:sp>
      <p:sp>
        <p:nvSpPr>
          <p:cNvPr id="485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57</a:t>
            </a:fld>
            <a:endParaRPr/>
          </a:p>
        </p:txBody>
      </p:sp>
      <p:pic>
        <p:nvPicPr>
          <p:cNvPr id="486" name="Bild" descr="Bild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92350" y="2540000"/>
            <a:ext cx="4559300" cy="1778000"/>
          </a:xfrm>
          <a:prstGeom prst="rect">
            <a:avLst/>
          </a:prstGeom>
          <a:ln w="12700">
            <a:miter lim="400000"/>
          </a:ln>
        </p:spPr>
      </p:pic>
      <p:sp>
        <p:nvSpPr>
          <p:cNvPr id="487" name="Rechteck"/>
          <p:cNvSpPr/>
          <p:nvPr/>
        </p:nvSpPr>
        <p:spPr>
          <a:xfrm>
            <a:off x="2015557" y="2921000"/>
            <a:ext cx="5359125" cy="167450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6258773"/>
      </p:ext>
    </p:extLst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Can we „derive“ networks?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2800"/>
            </a:pPr>
            <a:r>
              <a:t>Can we „derive“ networks?</a:t>
            </a:r>
          </a:p>
          <a:p>
            <a:pPr marL="0" indent="0">
              <a:buSzTx/>
              <a:buNone/>
              <a:defRPr sz="2800"/>
            </a:pPr>
            <a:endParaRPr/>
          </a:p>
        </p:txBody>
      </p:sp>
      <p:sp>
        <p:nvSpPr>
          <p:cNvPr id="490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58</a:t>
            </a:fld>
            <a:endParaRPr/>
          </a:p>
        </p:txBody>
      </p:sp>
      <p:pic>
        <p:nvPicPr>
          <p:cNvPr id="491" name="Bild" descr="Bild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92350" y="2540000"/>
            <a:ext cx="4559300" cy="1778000"/>
          </a:xfrm>
          <a:prstGeom prst="rect">
            <a:avLst/>
          </a:prstGeom>
          <a:ln w="12700">
            <a:miter lim="400000"/>
          </a:ln>
        </p:spPr>
      </p:pic>
      <p:sp>
        <p:nvSpPr>
          <p:cNvPr id="492" name="Rechteck"/>
          <p:cNvSpPr/>
          <p:nvPr/>
        </p:nvSpPr>
        <p:spPr>
          <a:xfrm>
            <a:off x="2015557" y="2921000"/>
            <a:ext cx="5359125" cy="167450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grpSp>
        <p:nvGrpSpPr>
          <p:cNvPr id="497" name="Gruppieren"/>
          <p:cNvGrpSpPr/>
          <p:nvPr/>
        </p:nvGrpSpPr>
        <p:grpSpPr>
          <a:xfrm>
            <a:off x="5681014" y="1839454"/>
            <a:ext cx="2990029" cy="2352442"/>
            <a:chOff x="0" y="0"/>
            <a:chExt cx="2990028" cy="2352441"/>
          </a:xfrm>
        </p:grpSpPr>
        <p:sp>
          <p:nvSpPr>
            <p:cNvPr id="493" name="Dreieck"/>
            <p:cNvSpPr/>
            <p:nvPr/>
          </p:nvSpPr>
          <p:spPr>
            <a:xfrm rot="16200000">
              <a:off x="701947" y="-415830"/>
              <a:ext cx="1270002" cy="26738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494" name="Oval"/>
            <p:cNvSpPr/>
            <p:nvPr/>
          </p:nvSpPr>
          <p:spPr>
            <a:xfrm>
              <a:off x="1519787" y="617953"/>
              <a:ext cx="686089" cy="606329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495" name="Rechteck"/>
            <p:cNvSpPr/>
            <p:nvPr/>
          </p:nvSpPr>
          <p:spPr>
            <a:xfrm>
              <a:off x="2675427" y="0"/>
              <a:ext cx="181765" cy="1842236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496" name="Kegelstrahlprojektion"/>
            <p:cNvSpPr txBox="1"/>
            <p:nvPr/>
          </p:nvSpPr>
          <p:spPr>
            <a:xfrm>
              <a:off x="547763" y="2001781"/>
              <a:ext cx="2442266" cy="3506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/>
            <a:p>
              <a:r>
                <a:t>Cone-beam acquisition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88137101"/>
      </p:ext>
    </p:extLst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Can we „derive“ networks?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2800"/>
            </a:pPr>
            <a:r>
              <a:t>Can we „derive“ networks?</a:t>
            </a:r>
          </a:p>
          <a:p>
            <a:pPr marL="0" indent="0">
              <a:buSzTx/>
              <a:buNone/>
              <a:defRPr sz="2800"/>
            </a:pPr>
            <a:endParaRPr/>
          </a:p>
        </p:txBody>
      </p:sp>
      <p:sp>
        <p:nvSpPr>
          <p:cNvPr id="500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59</a:t>
            </a:fld>
            <a:endParaRPr/>
          </a:p>
        </p:txBody>
      </p:sp>
      <p:pic>
        <p:nvPicPr>
          <p:cNvPr id="501" name="Bild" descr="Bild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92350" y="2540000"/>
            <a:ext cx="4559300" cy="1778000"/>
          </a:xfrm>
          <a:prstGeom prst="rect">
            <a:avLst/>
          </a:prstGeom>
          <a:ln w="12700">
            <a:miter lim="400000"/>
          </a:ln>
        </p:spPr>
      </p:pic>
      <p:sp>
        <p:nvSpPr>
          <p:cNvPr id="502" name="Rechteck"/>
          <p:cNvSpPr/>
          <p:nvPr/>
        </p:nvSpPr>
        <p:spPr>
          <a:xfrm>
            <a:off x="2015557" y="3228587"/>
            <a:ext cx="5359125" cy="167450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8979916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Work at the Lab - Examples">
            <a:extLst>
              <a:ext uri="{FF2B5EF4-FFF2-40B4-BE49-F238E27FC236}">
                <a16:creationId xmlns:a16="http://schemas.microsoft.com/office/drawing/2014/main" id="{6929B0A7-EFEE-DB42-A3AF-903227D58BE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60172" y="848497"/>
            <a:ext cx="8340389" cy="5571217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2800"/>
            </a:pPr>
            <a:r>
              <a:rPr lang="de-DE" dirty="0"/>
              <a:t>DL – Rotation Invariant Landmarks</a:t>
            </a:r>
            <a:endParaRPr dirty="0"/>
          </a:p>
          <a:p>
            <a:pPr marL="0" indent="0">
              <a:buSzTx/>
              <a:buNone/>
              <a:defRPr sz="2800"/>
            </a:pPr>
            <a:endParaRPr dirty="0"/>
          </a:p>
        </p:txBody>
      </p:sp>
      <p:sp>
        <p:nvSpPr>
          <p:cNvPr id="4" name="Foliennummer">
            <a:extLst>
              <a:ext uri="{FF2B5EF4-FFF2-40B4-BE49-F238E27FC236}">
                <a16:creationId xmlns:a16="http://schemas.microsoft.com/office/drawing/2014/main" id="{606A9FBC-6809-E140-94B2-8A200D6073C7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8820255" y="6627600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6</a:t>
            </a:fld>
            <a:endParaRPr/>
          </a:p>
        </p:txBody>
      </p:sp>
      <p:sp>
        <p:nvSpPr>
          <p:cNvPr id="5" name="[2] Tobias Würfl, Florin Ghesu, Vincent Christlein, Andreas Maier. Deep Learning Computed Tomography. MICCAI 2016. Submitted">
            <a:extLst>
              <a:ext uri="{FF2B5EF4-FFF2-40B4-BE49-F238E27FC236}">
                <a16:creationId xmlns:a16="http://schemas.microsoft.com/office/drawing/2014/main" id="{4FEB89D9-83BA-3F4C-88DA-DFC2E4282D2D}"/>
              </a:ext>
            </a:extLst>
          </p:cNvPr>
          <p:cNvSpPr txBox="1"/>
          <p:nvPr/>
        </p:nvSpPr>
        <p:spPr>
          <a:xfrm>
            <a:off x="685800" y="6315635"/>
            <a:ext cx="7848600" cy="707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000"/>
            </a:lvl1pPr>
          </a:lstStyle>
          <a:p>
            <a:r>
              <a:rPr dirty="0"/>
              <a:t>[</a:t>
            </a:r>
            <a:r>
              <a:rPr lang="de-DE" dirty="0"/>
              <a:t>22</a:t>
            </a:r>
            <a:r>
              <a:rPr dirty="0"/>
              <a:t>] </a:t>
            </a:r>
            <a:r>
              <a:rPr lang="de-DE" dirty="0"/>
              <a:t>Bastian Bier et al. X-</a:t>
            </a:r>
            <a:r>
              <a:rPr lang="de-DE" dirty="0" err="1"/>
              <a:t>ray</a:t>
            </a:r>
            <a:r>
              <a:rPr lang="de-DE" dirty="0"/>
              <a:t>-</a:t>
            </a:r>
            <a:r>
              <a:rPr lang="de-DE" dirty="0" err="1"/>
              <a:t>transform</a:t>
            </a:r>
            <a:r>
              <a:rPr lang="de-DE" dirty="0"/>
              <a:t> Invariant </a:t>
            </a:r>
            <a:r>
              <a:rPr lang="de-DE" dirty="0" err="1"/>
              <a:t>Anatomical</a:t>
            </a:r>
            <a:r>
              <a:rPr lang="de-DE" dirty="0"/>
              <a:t> Landmark </a:t>
            </a:r>
            <a:r>
              <a:rPr lang="de-DE" dirty="0" err="1"/>
              <a:t>Detection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Pelvic</a:t>
            </a:r>
            <a:r>
              <a:rPr lang="de-DE" dirty="0"/>
              <a:t> Trauma </a:t>
            </a:r>
            <a:r>
              <a:rPr lang="de-DE" dirty="0" err="1"/>
              <a:t>Surgery</a:t>
            </a:r>
            <a:r>
              <a:rPr lang="de-DE" dirty="0"/>
              <a:t>. MICCAI 2018, </a:t>
            </a:r>
            <a:r>
              <a:rPr lang="de-DE" dirty="0" err="1"/>
              <a:t>accepted</a:t>
            </a:r>
            <a:r>
              <a:rPr lang="de-DE" dirty="0"/>
              <a:t>. 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pic>
        <p:nvPicPr>
          <p:cNvPr id="2" name="XrayTransform.mp4">
            <a:hlinkClick r:id="" action="ppaction://media"/>
            <a:extLst>
              <a:ext uri="{FF2B5EF4-FFF2-40B4-BE49-F238E27FC236}">
                <a16:creationId xmlns:a16="http://schemas.microsoft.com/office/drawing/2014/main" id="{92D42061-B56B-9542-8022-D951B9E690B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>
                  <p14:bmkLst>
                    <p14:bmk name="Textmarke 1" time="20021"/>
                    <p14:bmk name="Textmarke 2" time="50917"/>
                  </p14:bmkLst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37879" y="1455841"/>
            <a:ext cx="8462682" cy="4755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95920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788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Can we „derive“ networks?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2800"/>
            </a:pPr>
            <a:r>
              <a:t>Can we „derive“ networks?</a:t>
            </a:r>
          </a:p>
          <a:p>
            <a:pPr marL="0" indent="0">
              <a:buSzTx/>
              <a:buNone/>
              <a:defRPr sz="2800"/>
            </a:pPr>
            <a:endParaRPr/>
          </a:p>
        </p:txBody>
      </p:sp>
      <p:sp>
        <p:nvSpPr>
          <p:cNvPr id="505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60</a:t>
            </a:fld>
            <a:endParaRPr/>
          </a:p>
        </p:txBody>
      </p:sp>
      <p:pic>
        <p:nvPicPr>
          <p:cNvPr id="506" name="Bild" descr="Bild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92350" y="2540000"/>
            <a:ext cx="4559300" cy="1778000"/>
          </a:xfrm>
          <a:prstGeom prst="rect">
            <a:avLst/>
          </a:prstGeom>
          <a:ln w="12700">
            <a:miter lim="400000"/>
          </a:ln>
        </p:spPr>
      </p:pic>
      <p:sp>
        <p:nvSpPr>
          <p:cNvPr id="507" name="Rechteck"/>
          <p:cNvSpPr/>
          <p:nvPr/>
        </p:nvSpPr>
        <p:spPr>
          <a:xfrm>
            <a:off x="2015557" y="3228587"/>
            <a:ext cx="5359125" cy="167450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grpSp>
        <p:nvGrpSpPr>
          <p:cNvPr id="512" name="Gruppieren"/>
          <p:cNvGrpSpPr/>
          <p:nvPr/>
        </p:nvGrpSpPr>
        <p:grpSpPr>
          <a:xfrm>
            <a:off x="6405428" y="2001958"/>
            <a:ext cx="2103237" cy="2257943"/>
            <a:chOff x="0" y="0"/>
            <a:chExt cx="2103236" cy="2257942"/>
          </a:xfrm>
        </p:grpSpPr>
        <p:sp>
          <p:nvSpPr>
            <p:cNvPr id="508" name="Oval"/>
            <p:cNvSpPr/>
            <p:nvPr/>
          </p:nvSpPr>
          <p:spPr>
            <a:xfrm>
              <a:off x="765831" y="617953"/>
              <a:ext cx="686087" cy="606327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509" name="Rechteck"/>
            <p:cNvSpPr/>
            <p:nvPr/>
          </p:nvSpPr>
          <p:spPr>
            <a:xfrm>
              <a:off x="1921471" y="0"/>
              <a:ext cx="181766" cy="1842236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510" name="Parallelprojektion"/>
            <p:cNvSpPr txBox="1"/>
            <p:nvPr/>
          </p:nvSpPr>
          <p:spPr>
            <a:xfrm>
              <a:off x="129108" y="1907283"/>
              <a:ext cx="1921219" cy="3506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 algn="ctr"/>
            </a:lstStyle>
            <a:p>
              <a:r>
                <a:t>Parallel projection</a:t>
              </a:r>
            </a:p>
          </p:txBody>
        </p:sp>
        <p:sp>
          <p:nvSpPr>
            <p:cNvPr id="511" name="Rechteck"/>
            <p:cNvSpPr/>
            <p:nvPr/>
          </p:nvSpPr>
          <p:spPr>
            <a:xfrm>
              <a:off x="0" y="571264"/>
              <a:ext cx="1919018" cy="699708"/>
            </a:xfrm>
            <a:prstGeom prst="rect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243308541"/>
      </p:ext>
    </p:extLst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Can we „derive“ networks?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2800"/>
            </a:pPr>
            <a:r>
              <a:t>Can we „derive“ networks?</a:t>
            </a:r>
          </a:p>
          <a:p>
            <a:pPr marL="0" indent="0">
              <a:buSzTx/>
              <a:buNone/>
              <a:defRPr sz="2800"/>
            </a:pPr>
            <a:endParaRPr/>
          </a:p>
        </p:txBody>
      </p:sp>
      <p:sp>
        <p:nvSpPr>
          <p:cNvPr id="515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61</a:t>
            </a:fld>
            <a:endParaRPr/>
          </a:p>
        </p:txBody>
      </p:sp>
      <p:pic>
        <p:nvPicPr>
          <p:cNvPr id="516" name="Bild" descr="Bild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92350" y="2540000"/>
            <a:ext cx="4559300" cy="1778000"/>
          </a:xfrm>
          <a:prstGeom prst="rect">
            <a:avLst/>
          </a:prstGeom>
          <a:ln w="12700">
            <a:miter lim="400000"/>
          </a:ln>
        </p:spPr>
      </p:pic>
      <p:sp>
        <p:nvSpPr>
          <p:cNvPr id="517" name="Rechteck"/>
          <p:cNvSpPr/>
          <p:nvPr/>
        </p:nvSpPr>
        <p:spPr>
          <a:xfrm>
            <a:off x="2015557" y="3228587"/>
            <a:ext cx="5359125" cy="167450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grpSp>
        <p:nvGrpSpPr>
          <p:cNvPr id="522" name="Gruppieren"/>
          <p:cNvGrpSpPr/>
          <p:nvPr/>
        </p:nvGrpSpPr>
        <p:grpSpPr>
          <a:xfrm>
            <a:off x="6405428" y="2001958"/>
            <a:ext cx="2139289" cy="2524643"/>
            <a:chOff x="0" y="0"/>
            <a:chExt cx="2139288" cy="2524642"/>
          </a:xfrm>
        </p:grpSpPr>
        <p:sp>
          <p:nvSpPr>
            <p:cNvPr id="518" name="Oval"/>
            <p:cNvSpPr/>
            <p:nvPr/>
          </p:nvSpPr>
          <p:spPr>
            <a:xfrm>
              <a:off x="765831" y="617953"/>
              <a:ext cx="686087" cy="606327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519" name="Rechteck"/>
            <p:cNvSpPr/>
            <p:nvPr/>
          </p:nvSpPr>
          <p:spPr>
            <a:xfrm>
              <a:off x="1921471" y="0"/>
              <a:ext cx="181766" cy="1842236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520" name="Parallelprojektion"/>
            <p:cNvSpPr txBox="1"/>
            <p:nvPr/>
          </p:nvSpPr>
          <p:spPr>
            <a:xfrm>
              <a:off x="40146" y="1907283"/>
              <a:ext cx="2099143" cy="6173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/>
            <a:p>
              <a:pPr algn="ctr"/>
              <a:r>
                <a:t>Parallel projection</a:t>
              </a:r>
            </a:p>
            <a:p>
              <a:pPr algn="ctr"/>
              <a:r>
                <a:t>Can’t be measured!</a:t>
              </a:r>
            </a:p>
          </p:txBody>
        </p:sp>
        <p:sp>
          <p:nvSpPr>
            <p:cNvPr id="521" name="Rechteck"/>
            <p:cNvSpPr/>
            <p:nvPr/>
          </p:nvSpPr>
          <p:spPr>
            <a:xfrm>
              <a:off x="0" y="571264"/>
              <a:ext cx="1919018" cy="699708"/>
            </a:xfrm>
            <a:prstGeom prst="rect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843439909"/>
      </p:ext>
    </p:extLst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Can we „derive“ networks?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2800"/>
            </a:pPr>
            <a:r>
              <a:t>Can we „derive“ networks?</a:t>
            </a:r>
          </a:p>
          <a:p>
            <a:pPr marL="0" indent="0">
              <a:buSzTx/>
              <a:buNone/>
              <a:defRPr sz="2800"/>
            </a:pPr>
            <a:endParaRPr/>
          </a:p>
        </p:txBody>
      </p:sp>
      <p:sp>
        <p:nvSpPr>
          <p:cNvPr id="525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62</a:t>
            </a:fld>
            <a:endParaRPr/>
          </a:p>
        </p:txBody>
      </p:sp>
      <p:pic>
        <p:nvPicPr>
          <p:cNvPr id="526" name="Bild" descr="Bild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92350" y="2540000"/>
            <a:ext cx="4559300" cy="1778000"/>
          </a:xfrm>
          <a:prstGeom prst="rect">
            <a:avLst/>
          </a:prstGeom>
          <a:ln w="12700">
            <a:miter lim="400000"/>
          </a:ln>
        </p:spPr>
      </p:pic>
      <p:sp>
        <p:nvSpPr>
          <p:cNvPr id="527" name="Rechteck"/>
          <p:cNvSpPr/>
          <p:nvPr/>
        </p:nvSpPr>
        <p:spPr>
          <a:xfrm>
            <a:off x="2015557" y="3611393"/>
            <a:ext cx="5359125" cy="167450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2124811"/>
      </p:ext>
    </p:extLst>
  </p:cSld>
  <p:clrMapOvr>
    <a:masterClrMapping/>
  </p:clrMapOvr>
  <p:transition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Can we „derive“ networks?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2800"/>
            </a:pPr>
            <a:r>
              <a:t>Can we „derive“ networks?</a:t>
            </a:r>
          </a:p>
          <a:p>
            <a:pPr marL="0" indent="0">
              <a:buSzTx/>
              <a:buNone/>
              <a:defRPr sz="2800"/>
            </a:pPr>
            <a:endParaRPr/>
          </a:p>
        </p:txBody>
      </p:sp>
      <p:sp>
        <p:nvSpPr>
          <p:cNvPr id="530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63</a:t>
            </a:fld>
            <a:endParaRPr/>
          </a:p>
        </p:txBody>
      </p:sp>
      <p:pic>
        <p:nvPicPr>
          <p:cNvPr id="531" name="Bild" descr="Bild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92350" y="2540000"/>
            <a:ext cx="4559300" cy="1778000"/>
          </a:xfrm>
          <a:prstGeom prst="rect">
            <a:avLst/>
          </a:prstGeom>
          <a:ln w="12700">
            <a:miter lim="400000"/>
          </a:ln>
        </p:spPr>
      </p:pic>
      <p:sp>
        <p:nvSpPr>
          <p:cNvPr id="532" name="Rechteck"/>
          <p:cNvSpPr/>
          <p:nvPr/>
        </p:nvSpPr>
        <p:spPr>
          <a:xfrm>
            <a:off x="2015557" y="3950861"/>
            <a:ext cx="5359125" cy="167450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665938"/>
      </p:ext>
    </p:extLst>
  </p:cSld>
  <p:clrMapOvr>
    <a:masterClrMapping/>
  </p:clrMapOvr>
  <p:transition spd="med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Can we „derive“ networks?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2800"/>
            </a:pPr>
            <a:r>
              <a:t>Can we „derive“ networks?</a:t>
            </a:r>
          </a:p>
          <a:p>
            <a:pPr marL="0" indent="0">
              <a:buSzTx/>
              <a:buNone/>
              <a:defRPr sz="2800"/>
            </a:pPr>
            <a:endParaRPr/>
          </a:p>
        </p:txBody>
      </p:sp>
      <p:sp>
        <p:nvSpPr>
          <p:cNvPr id="535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64</a:t>
            </a:fld>
            <a:endParaRPr/>
          </a:p>
        </p:txBody>
      </p:sp>
      <p:pic>
        <p:nvPicPr>
          <p:cNvPr id="536" name="Bild" descr="Bild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92350" y="2540000"/>
            <a:ext cx="4559300" cy="177800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536206831"/>
      </p:ext>
    </p:extLst>
  </p:cSld>
  <p:clrMapOvr>
    <a:masterClrMapping/>
  </p:clrMapOvr>
  <p:transition spd="med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Can we „derive“ networks?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2800"/>
            </a:pPr>
            <a:r>
              <a:t>Can we „derive“ networks?</a:t>
            </a:r>
          </a:p>
          <a:p>
            <a:pPr marL="0" indent="0">
              <a:buSzTx/>
              <a:buNone/>
              <a:defRPr sz="2800"/>
            </a:pPr>
            <a:endParaRPr/>
          </a:p>
        </p:txBody>
      </p:sp>
      <p:sp>
        <p:nvSpPr>
          <p:cNvPr id="539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65</a:t>
            </a:fld>
            <a:endParaRPr/>
          </a:p>
        </p:txBody>
      </p:sp>
      <p:pic>
        <p:nvPicPr>
          <p:cNvPr id="540" name="Bild" descr="Bild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92350" y="2540000"/>
            <a:ext cx="4559300" cy="17780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43" name="Neue Netztopologie ?"/>
          <p:cNvGrpSpPr/>
          <p:nvPr/>
        </p:nvGrpSpPr>
        <p:grpSpPr>
          <a:xfrm>
            <a:off x="3662677" y="3982744"/>
            <a:ext cx="1969678" cy="1035770"/>
            <a:chOff x="0" y="0"/>
            <a:chExt cx="1969676" cy="1035769"/>
          </a:xfrm>
        </p:grpSpPr>
        <p:sp>
          <p:nvSpPr>
            <p:cNvPr id="541" name="Rechteck"/>
            <p:cNvSpPr/>
            <p:nvPr/>
          </p:nvSpPr>
          <p:spPr>
            <a:xfrm>
              <a:off x="-1" y="-1"/>
              <a:ext cx="1969678" cy="1035771"/>
            </a:xfrm>
            <a:prstGeom prst="rect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45718" tIns="45718" rIns="45718" bIns="45718" numCol="1" anchor="b">
              <a:noAutofit/>
            </a:bodyPr>
            <a:lstStyle/>
            <a:p>
              <a:pPr algn="ctr">
                <a:defRPr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542" name="New Net…"/>
            <p:cNvSpPr txBox="1"/>
            <p:nvPr/>
          </p:nvSpPr>
          <p:spPr>
            <a:xfrm>
              <a:off x="-1" y="410931"/>
              <a:ext cx="1969678" cy="6248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8" tIns="45718" rIns="45718" bIns="45718" numCol="1" anchor="b">
              <a:spAutoFit/>
            </a:bodyPr>
            <a:lstStyle/>
            <a:p>
              <a:pPr algn="ctr">
                <a:defRPr>
                  <a:latin typeface="+mn-lt"/>
                  <a:ea typeface="+mn-ea"/>
                  <a:cs typeface="+mn-cs"/>
                  <a:sym typeface="Calibri"/>
                </a:defRPr>
              </a:pPr>
              <a:r>
                <a:t>New Net</a:t>
              </a:r>
            </a:p>
            <a:p>
              <a:pPr algn="ctr">
                <a:defRPr>
                  <a:latin typeface="+mn-lt"/>
                  <a:ea typeface="+mn-ea"/>
                  <a:cs typeface="+mn-cs"/>
                  <a:sym typeface="Calibri"/>
                </a:defRPr>
              </a:pPr>
              <a:r>
                <a:t>Topology 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88399488"/>
      </p:ext>
    </p:extLst>
  </p:cSld>
  <p:clrMapOvr>
    <a:masterClrMapping/>
  </p:clrMapOvr>
  <p:transition spd="med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Can we „derive“ networks?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2800"/>
            </a:pPr>
            <a:r>
              <a:t>Can we „derive“ networks?</a:t>
            </a:r>
          </a:p>
          <a:p>
            <a:pPr marL="0" indent="0">
              <a:buSzTx/>
              <a:buNone/>
              <a:defRPr sz="2800"/>
            </a:pPr>
            <a:endParaRPr/>
          </a:p>
        </p:txBody>
      </p:sp>
      <p:sp>
        <p:nvSpPr>
          <p:cNvPr id="546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66</a:t>
            </a:fld>
            <a:endParaRPr/>
          </a:p>
        </p:txBody>
      </p:sp>
      <p:pic>
        <p:nvPicPr>
          <p:cNvPr id="547" name="Bild" descr="Bild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92350" y="2540000"/>
            <a:ext cx="4559300" cy="17780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50" name="Neue Netztopologie ?"/>
          <p:cNvGrpSpPr/>
          <p:nvPr/>
        </p:nvGrpSpPr>
        <p:grpSpPr>
          <a:xfrm>
            <a:off x="3662677" y="3982744"/>
            <a:ext cx="1969678" cy="1035770"/>
            <a:chOff x="0" y="0"/>
            <a:chExt cx="1969676" cy="1035769"/>
          </a:xfrm>
        </p:grpSpPr>
        <p:sp>
          <p:nvSpPr>
            <p:cNvPr id="548" name="Rechteck"/>
            <p:cNvSpPr/>
            <p:nvPr/>
          </p:nvSpPr>
          <p:spPr>
            <a:xfrm>
              <a:off x="-1" y="-1"/>
              <a:ext cx="1969678" cy="1035771"/>
            </a:xfrm>
            <a:prstGeom prst="rect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45718" tIns="45718" rIns="45718" bIns="45718" numCol="1" anchor="b">
              <a:noAutofit/>
            </a:bodyPr>
            <a:lstStyle/>
            <a:p>
              <a:pPr algn="ctr">
                <a:defRPr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549" name="New Net…"/>
            <p:cNvSpPr txBox="1"/>
            <p:nvPr/>
          </p:nvSpPr>
          <p:spPr>
            <a:xfrm>
              <a:off x="-1" y="410931"/>
              <a:ext cx="1969678" cy="6248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8" tIns="45718" rIns="45718" bIns="45718" numCol="1" anchor="b">
              <a:spAutoFit/>
            </a:bodyPr>
            <a:lstStyle/>
            <a:p>
              <a:pPr algn="ctr">
                <a:defRPr>
                  <a:latin typeface="+mn-lt"/>
                  <a:ea typeface="+mn-ea"/>
                  <a:cs typeface="+mn-cs"/>
                  <a:sym typeface="Calibri"/>
                </a:defRPr>
              </a:pPr>
              <a:r>
                <a:t>New Net</a:t>
              </a:r>
            </a:p>
            <a:p>
              <a:pPr algn="ctr">
                <a:defRPr>
                  <a:latin typeface="+mn-lt"/>
                  <a:ea typeface="+mn-ea"/>
                  <a:cs typeface="+mn-cs"/>
                  <a:sym typeface="Calibri"/>
                </a:defRPr>
              </a:pPr>
              <a:r>
                <a:t>Topology ?</a:t>
              </a:r>
            </a:p>
          </p:txBody>
        </p:sp>
      </p:grpSp>
      <p:sp>
        <p:nvSpPr>
          <p:cNvPr id="551" name="Parallelprojektion"/>
          <p:cNvSpPr txBox="1"/>
          <p:nvPr/>
        </p:nvSpPr>
        <p:spPr>
          <a:xfrm>
            <a:off x="2225675" y="5239801"/>
            <a:ext cx="4843682" cy="617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algn="ctr"/>
            <a:endParaRPr/>
          </a:p>
          <a:p>
            <a:pPr algn="ctr"/>
            <a:r>
              <a:t>Non-linear formulas can also be approximated!</a:t>
            </a:r>
          </a:p>
        </p:txBody>
      </p:sp>
    </p:spTree>
    <p:extLst>
      <p:ext uri="{BB962C8B-B14F-4D97-AF65-F5344CB8AC3E}">
        <p14:creationId xmlns:p14="http://schemas.microsoft.com/office/powerpoint/2010/main" val="1587997218"/>
      </p:ext>
    </p:extLst>
  </p:cSld>
  <p:clrMapOvr>
    <a:masterClrMapping/>
  </p:clrMapOvr>
  <p:transition spd="med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Further Extensions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sz="2800"/>
            </a:lvl1pPr>
          </a:lstStyle>
          <a:p>
            <a:r>
              <a:rPr lang="de-DE" dirty="0"/>
              <a:t>Outlook – Smart OR</a:t>
            </a:r>
          </a:p>
          <a:p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sz="2000" dirty="0"/>
          </a:p>
        </p:txBody>
      </p:sp>
      <p:sp>
        <p:nvSpPr>
          <p:cNvPr id="463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67</a:t>
            </a:fld>
            <a:endParaRPr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7A2E042A-6614-E541-8583-5B6C7D9436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7250" y="3751730"/>
            <a:ext cx="3582922" cy="2667984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FF970694-191E-EF40-83D0-E245B09E01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0888" y="1416457"/>
            <a:ext cx="6281079" cy="2335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1258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Further Extensions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sz="2800"/>
            </a:lvl1pPr>
          </a:lstStyle>
          <a:p>
            <a:r>
              <a:rPr lang="de-DE" dirty="0"/>
              <a:t>Outlook – </a:t>
            </a:r>
            <a:r>
              <a:rPr lang="de-DE" dirty="0" err="1"/>
              <a:t>Tasked-oriented</a:t>
            </a:r>
            <a:r>
              <a:rPr lang="de-DE" dirty="0"/>
              <a:t> Imaging</a:t>
            </a:r>
          </a:p>
          <a:p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sz="2000" dirty="0"/>
          </a:p>
        </p:txBody>
      </p:sp>
      <p:sp>
        <p:nvSpPr>
          <p:cNvPr id="463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68</a:t>
            </a:fld>
            <a:endParaRPr/>
          </a:p>
        </p:txBody>
      </p:sp>
      <p:pic>
        <p:nvPicPr>
          <p:cNvPr id="6" name="Bild 1">
            <a:extLst>
              <a:ext uri="{FF2B5EF4-FFF2-40B4-BE49-F238E27FC236}">
                <a16:creationId xmlns:a16="http://schemas.microsoft.com/office/drawing/2014/main" id="{DB882933-8E9F-AB4A-B10D-0115329424FA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863"/>
          <a:stretch/>
        </p:blipFill>
        <p:spPr bwMode="auto">
          <a:xfrm>
            <a:off x="1350981" y="1591365"/>
            <a:ext cx="6511066" cy="407432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C04FF209-C9DC-5341-AB33-3D4C16F3FC2D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8400" y="1653808"/>
            <a:ext cx="6763932" cy="4388896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8" name="Grafik 7" descr="ERC_Syn_FPS">
            <a:extLst>
              <a:ext uri="{FF2B5EF4-FFF2-40B4-BE49-F238E27FC236}">
                <a16:creationId xmlns:a16="http://schemas.microsoft.com/office/drawing/2014/main" id="{3A93D772-43AF-D249-ACE4-042DF47F7574}"/>
              </a:ext>
            </a:extLst>
          </p:cNvPr>
          <p:cNvPicPr/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7" r="1039" b="1561"/>
          <a:stretch/>
        </p:blipFill>
        <p:spPr bwMode="auto">
          <a:xfrm>
            <a:off x="1321506" y="1393228"/>
            <a:ext cx="6603294" cy="502648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Bild 12">
            <a:extLst>
              <a:ext uri="{FF2B5EF4-FFF2-40B4-BE49-F238E27FC236}">
                <a16:creationId xmlns:a16="http://schemas.microsoft.com/office/drawing/2014/main" id="{8F99D3BE-E864-2C41-AA2A-CD36D47AA095}"/>
              </a:ext>
            </a:extLst>
          </p:cNvPr>
          <p:cNvPicPr/>
          <p:nvPr/>
        </p:nvPicPr>
        <p:blipFill>
          <a:blip r:embed="rId7"/>
          <a:stretch>
            <a:fillRect/>
          </a:stretch>
        </p:blipFill>
        <p:spPr>
          <a:xfrm>
            <a:off x="693326" y="1796584"/>
            <a:ext cx="8253930" cy="4219772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2" name="4DFlow.mov">
            <a:hlinkClick r:id="" action="ppaction://media"/>
            <a:extLst>
              <a:ext uri="{FF2B5EF4-FFF2-40B4-BE49-F238E27FC236}">
                <a16:creationId xmlns:a16="http://schemas.microsoft.com/office/drawing/2014/main" id="{1C4C69A3-F391-A446-98B3-8A598E6370D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138743" y="1525708"/>
            <a:ext cx="4968819" cy="4490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11409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0" dur="1566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Summary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2800"/>
            </a:pPr>
            <a:r>
              <a:rPr dirty="0"/>
              <a:t>Summary</a:t>
            </a:r>
          </a:p>
          <a:p>
            <a:pPr marL="0" indent="0">
              <a:buSzTx/>
              <a:buNone/>
              <a:defRPr sz="2800"/>
            </a:pPr>
            <a:endParaRPr dirty="0"/>
          </a:p>
          <a:p>
            <a:pPr marL="280736" indent="-280736">
              <a:buChar char="•"/>
              <a:defRPr sz="1800"/>
            </a:pPr>
            <a:r>
              <a:rPr dirty="0"/>
              <a:t>Introduction Pattern Recognition Lab</a:t>
            </a:r>
            <a:endParaRPr lang="de-DE" dirty="0"/>
          </a:p>
          <a:p>
            <a:pPr marL="280736" indent="-280736">
              <a:buChar char="•"/>
              <a:defRPr sz="1800"/>
            </a:pPr>
            <a:r>
              <a:rPr lang="de-DE" dirty="0"/>
              <a:t>DL </a:t>
            </a:r>
            <a:r>
              <a:rPr lang="de-DE" dirty="0" err="1"/>
              <a:t>Applications</a:t>
            </a:r>
            <a:r>
              <a:rPr lang="de-DE" dirty="0"/>
              <a:t> in X-</a:t>
            </a:r>
            <a:r>
              <a:rPr lang="de-DE" dirty="0" err="1"/>
              <a:t>ray</a:t>
            </a:r>
            <a:r>
              <a:rPr lang="de-DE" dirty="0"/>
              <a:t> Imaging</a:t>
            </a:r>
            <a:endParaRPr dirty="0"/>
          </a:p>
          <a:p>
            <a:pPr marL="280736" indent="-280736">
              <a:buChar char="•"/>
              <a:defRPr sz="1800"/>
            </a:pPr>
            <a:r>
              <a:rPr lang="de-DE" dirty="0"/>
              <a:t>Prior Operators in </a:t>
            </a:r>
            <a:r>
              <a:rPr lang="de-DE" dirty="0" err="1"/>
              <a:t>Neural</a:t>
            </a:r>
            <a:r>
              <a:rPr lang="de-DE" dirty="0"/>
              <a:t> Networks</a:t>
            </a:r>
            <a:endParaRPr dirty="0"/>
          </a:p>
          <a:p>
            <a:pPr marL="280736" indent="-280736">
              <a:buChar char="•"/>
              <a:defRPr sz="1800"/>
            </a:pPr>
            <a:r>
              <a:rPr dirty="0"/>
              <a:t>Lessons </a:t>
            </a:r>
            <a:r>
              <a:rPr lang="de-DE" dirty="0"/>
              <a:t>"</a:t>
            </a:r>
            <a:r>
              <a:rPr dirty="0"/>
              <a:t>learn</a:t>
            </a:r>
            <a:r>
              <a:rPr lang="de-DE" dirty="0" err="1"/>
              <a:t>ed</a:t>
            </a:r>
            <a:r>
              <a:rPr lang="de-DE" dirty="0"/>
              <a:t>“</a:t>
            </a:r>
            <a:r>
              <a:rPr dirty="0"/>
              <a:t>:</a:t>
            </a:r>
          </a:p>
          <a:p>
            <a:pPr marL="661736" lvl="1" indent="-280736">
              <a:buSzPct val="100000"/>
              <a:buChar char="•"/>
              <a:defRPr sz="1600"/>
            </a:pPr>
            <a:r>
              <a:rPr lang="de-DE" dirty="0"/>
              <a:t>Material </a:t>
            </a:r>
            <a:r>
              <a:rPr lang="de-DE" dirty="0" err="1"/>
              <a:t>Decomposition</a:t>
            </a:r>
            <a:endParaRPr lang="de-DE" dirty="0"/>
          </a:p>
          <a:p>
            <a:pPr marL="661736" lvl="1" indent="-280736">
              <a:buSzPct val="100000"/>
              <a:buChar char="•"/>
              <a:defRPr sz="1600"/>
            </a:pPr>
            <a:r>
              <a:rPr dirty="0"/>
              <a:t>Discretization</a:t>
            </a:r>
          </a:p>
          <a:p>
            <a:pPr marL="661736" lvl="1" indent="-280736">
              <a:buSzPct val="100000"/>
              <a:buChar char="•"/>
              <a:defRPr sz="1600"/>
            </a:pPr>
            <a:r>
              <a:rPr dirty="0"/>
              <a:t>Limited Angle</a:t>
            </a:r>
          </a:p>
          <a:p>
            <a:pPr marL="661736" lvl="1" indent="-280736">
              <a:buSzPct val="100000"/>
              <a:buChar char="•"/>
              <a:defRPr sz="1600"/>
            </a:pPr>
            <a:r>
              <a:rPr lang="de-DE" dirty="0" err="1"/>
              <a:t>Streak</a:t>
            </a:r>
            <a:r>
              <a:rPr lang="de-DE" dirty="0"/>
              <a:t> </a:t>
            </a:r>
            <a:r>
              <a:rPr lang="de-DE" dirty="0" err="1"/>
              <a:t>Supression</a:t>
            </a:r>
            <a:endParaRPr lang="de-DE" dirty="0"/>
          </a:p>
          <a:p>
            <a:pPr marL="661736" lvl="1" indent="-280736">
              <a:buSzPct val="100000"/>
              <a:buChar char="•"/>
              <a:defRPr sz="1600"/>
            </a:pPr>
            <a:r>
              <a:rPr lang="de-DE" dirty="0"/>
              <a:t>Hearing </a:t>
            </a:r>
            <a:r>
              <a:rPr lang="de-DE" dirty="0" err="1"/>
              <a:t>Aid</a:t>
            </a:r>
            <a:endParaRPr dirty="0"/>
          </a:p>
          <a:p>
            <a:pPr marL="280736" indent="-280736">
              <a:buChar char="•"/>
              <a:defRPr sz="1800"/>
            </a:pPr>
            <a:r>
              <a:rPr lang="de-DE" dirty="0" err="1"/>
              <a:t>Neural</a:t>
            </a:r>
            <a:r>
              <a:rPr lang="de-DE" dirty="0"/>
              <a:t> </a:t>
            </a:r>
            <a:r>
              <a:rPr lang="de-DE" dirty="0" err="1"/>
              <a:t>networks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compatible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traditional </a:t>
            </a:r>
            <a:r>
              <a:rPr lang="de-DE" dirty="0" err="1"/>
              <a:t>techniques</a:t>
            </a:r>
            <a:r>
              <a:rPr lang="de-DE" dirty="0"/>
              <a:t>!</a:t>
            </a:r>
          </a:p>
          <a:p>
            <a:pPr marL="280736" indent="-280736">
              <a:buChar char="•"/>
              <a:defRPr sz="1800"/>
            </a:pPr>
            <a:r>
              <a:rPr lang="de-DE" dirty="0"/>
              <a:t>Outlook</a:t>
            </a:r>
            <a:endParaRPr dirty="0"/>
          </a:p>
          <a:p>
            <a:pPr marL="661736" lvl="1" indent="-280736">
              <a:buSzPct val="100000"/>
              <a:buChar char="•"/>
              <a:defRPr sz="1600"/>
            </a:pPr>
            <a:r>
              <a:rPr lang="de-DE" dirty="0"/>
              <a:t>More </a:t>
            </a:r>
            <a:r>
              <a:rPr lang="de-DE" dirty="0" err="1"/>
              <a:t>applications</a:t>
            </a:r>
            <a:r>
              <a:rPr lang="de-DE" dirty="0"/>
              <a:t>!</a:t>
            </a:r>
            <a:endParaRPr dirty="0"/>
          </a:p>
          <a:p>
            <a:pPr marL="661736" lvl="1" indent="-280736">
              <a:buSzPct val="100000"/>
              <a:buChar char="•"/>
              <a:defRPr sz="1600"/>
            </a:pPr>
            <a:r>
              <a:rPr dirty="0"/>
              <a:t>Better understanding of the </a:t>
            </a:r>
            <a:r>
              <a:rPr lang="de-DE" dirty="0"/>
              <a:t>"</a:t>
            </a:r>
            <a:r>
              <a:rPr dirty="0"/>
              <a:t>black box</a:t>
            </a:r>
            <a:r>
              <a:rPr lang="de-DE" dirty="0"/>
              <a:t>"</a:t>
            </a:r>
            <a:endParaRPr dirty="0"/>
          </a:p>
          <a:p>
            <a:pPr marL="0" indent="0">
              <a:buSzTx/>
              <a:buNone/>
              <a:defRPr sz="1800"/>
            </a:pPr>
            <a:endParaRPr dirty="0"/>
          </a:p>
        </p:txBody>
      </p:sp>
      <p:sp>
        <p:nvSpPr>
          <p:cNvPr id="650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69</a:t>
            </a:fld>
            <a:endParaRPr/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Work at the Lab - Examples">
            <a:extLst>
              <a:ext uri="{FF2B5EF4-FFF2-40B4-BE49-F238E27FC236}">
                <a16:creationId xmlns:a16="http://schemas.microsoft.com/office/drawing/2014/main" id="{6929B0A7-EFEE-DB42-A3AF-903227D58BE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60172" y="848497"/>
            <a:ext cx="8340389" cy="5571217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2800"/>
            </a:pPr>
            <a:r>
              <a:rPr lang="de-DE"/>
              <a:t>DL – </a:t>
            </a:r>
            <a:r>
              <a:rPr lang="de-DE" err="1"/>
              <a:t>Deep</a:t>
            </a:r>
            <a:r>
              <a:rPr lang="de-DE"/>
              <a:t> Learning Image </a:t>
            </a:r>
            <a:r>
              <a:rPr lang="de-DE" err="1"/>
              <a:t>Reconstruction</a:t>
            </a:r>
            <a:r>
              <a:rPr lang="de-DE"/>
              <a:t>?</a:t>
            </a:r>
            <a:endParaRPr/>
          </a:p>
          <a:p>
            <a:pPr marL="0" indent="0">
              <a:buSzTx/>
              <a:buNone/>
              <a:defRPr sz="2800"/>
            </a:pPr>
            <a:endParaRPr/>
          </a:p>
        </p:txBody>
      </p:sp>
      <p:sp>
        <p:nvSpPr>
          <p:cNvPr id="4" name="Foliennummer">
            <a:extLst>
              <a:ext uri="{FF2B5EF4-FFF2-40B4-BE49-F238E27FC236}">
                <a16:creationId xmlns:a16="http://schemas.microsoft.com/office/drawing/2014/main" id="{5DB83FCD-17A3-504C-9D67-BA5C039B8151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8820255" y="6627600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7</a:t>
            </a:fld>
            <a:endParaRPr/>
          </a:p>
        </p:txBody>
      </p:sp>
      <p:sp>
        <p:nvSpPr>
          <p:cNvPr id="5" name="[2] Tobias Würfl, Florin Ghesu, Vincent Christlein, Andreas Maier. Deep Learning Computed Tomography. MICCAI 2016. Submitted">
            <a:extLst>
              <a:ext uri="{FF2B5EF4-FFF2-40B4-BE49-F238E27FC236}">
                <a16:creationId xmlns:a16="http://schemas.microsoft.com/office/drawing/2014/main" id="{DE1C6ED0-9005-F941-8078-EFE8FDEE483A}"/>
              </a:ext>
            </a:extLst>
          </p:cNvPr>
          <p:cNvSpPr txBox="1"/>
          <p:nvPr/>
        </p:nvSpPr>
        <p:spPr>
          <a:xfrm>
            <a:off x="685800" y="6315635"/>
            <a:ext cx="7848600" cy="707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000"/>
            </a:lvl1pPr>
          </a:lstStyle>
          <a:p>
            <a:r>
              <a:rPr dirty="0"/>
              <a:t>[</a:t>
            </a:r>
            <a:r>
              <a:rPr lang="de-DE" dirty="0"/>
              <a:t>23</a:t>
            </a:r>
            <a:r>
              <a:rPr dirty="0"/>
              <a:t>] </a:t>
            </a:r>
            <a:r>
              <a:rPr lang="de-DE" dirty="0" err="1"/>
              <a:t>Yixing</a:t>
            </a:r>
            <a:r>
              <a:rPr lang="de-DE" dirty="0"/>
              <a:t> Huang et al. </a:t>
            </a:r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Investigations</a:t>
            </a:r>
            <a:r>
              <a:rPr lang="de-DE" dirty="0"/>
              <a:t> on </a:t>
            </a:r>
            <a:r>
              <a:rPr lang="de-DE" dirty="0" err="1"/>
              <a:t>Robustness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Deep</a:t>
            </a:r>
            <a:r>
              <a:rPr lang="de-DE" dirty="0"/>
              <a:t> Learning in Limited Angle </a:t>
            </a:r>
            <a:r>
              <a:rPr lang="de-DE" dirty="0" err="1"/>
              <a:t>Tomography</a:t>
            </a:r>
            <a:r>
              <a:rPr lang="de-DE" dirty="0"/>
              <a:t>. MICCAI 2018, </a:t>
            </a:r>
            <a:r>
              <a:rPr lang="de-DE" dirty="0" err="1"/>
              <a:t>accepted</a:t>
            </a:r>
            <a:r>
              <a:rPr lang="de-DE" dirty="0"/>
              <a:t>. 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27CAE9FE-F7A3-AB46-980B-E5D68BA6ABEF}"/>
              </a:ext>
            </a:extLst>
          </p:cNvPr>
          <p:cNvGrpSpPr/>
          <p:nvPr/>
        </p:nvGrpSpPr>
        <p:grpSpPr>
          <a:xfrm>
            <a:off x="531664" y="2459691"/>
            <a:ext cx="8219807" cy="2406742"/>
            <a:chOff x="531664" y="2459691"/>
            <a:chExt cx="8219807" cy="2406742"/>
          </a:xfrm>
        </p:grpSpPr>
        <p:pic>
          <p:nvPicPr>
            <p:cNvPr id="2" name="Grafik 1">
              <a:extLst>
                <a:ext uri="{FF2B5EF4-FFF2-40B4-BE49-F238E27FC236}">
                  <a16:creationId xmlns:a16="http://schemas.microsoft.com/office/drawing/2014/main" id="{29F0407F-1D06-924F-94AF-3A31881614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14408" y="2459691"/>
              <a:ext cx="3767074" cy="2406742"/>
            </a:xfrm>
            <a:prstGeom prst="rect">
              <a:avLst/>
            </a:prstGeom>
          </p:spPr>
        </p:pic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AD8D8ED5-20BE-AC48-AA43-7A660C3B38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30571" y="2521616"/>
              <a:ext cx="2120900" cy="2120900"/>
            </a:xfrm>
            <a:prstGeom prst="rect">
              <a:avLst/>
            </a:prstGeom>
          </p:spPr>
        </p:pic>
        <p:pic>
          <p:nvPicPr>
            <p:cNvPr id="8" name="Grafik 7">
              <a:extLst>
                <a:ext uri="{FF2B5EF4-FFF2-40B4-BE49-F238E27FC236}">
                  <a16:creationId xmlns:a16="http://schemas.microsoft.com/office/drawing/2014/main" id="{6DD7A96F-A800-0640-B098-6412367C309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1664" y="2521616"/>
              <a:ext cx="2108200" cy="2120900"/>
            </a:xfrm>
            <a:prstGeom prst="rect">
              <a:avLst/>
            </a:prstGeom>
          </p:spPr>
        </p:pic>
      </p:grpSp>
      <p:pic>
        <p:nvPicPr>
          <p:cNvPr id="10" name="Grafik 9">
            <a:extLst>
              <a:ext uri="{FF2B5EF4-FFF2-40B4-BE49-F238E27FC236}">
                <a16:creationId xmlns:a16="http://schemas.microsoft.com/office/drawing/2014/main" id="{09656759-A38D-F04F-880D-34698B15C7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82498" y="1528483"/>
            <a:ext cx="4495736" cy="4480180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4F925FC6-53BD-2140-B446-387D9CE81B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365" y="1601355"/>
            <a:ext cx="4367906" cy="4334435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29E8E14F-D54B-3E44-B678-F6064A5CB7F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87046" y="1607670"/>
            <a:ext cx="4337085" cy="4337085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778CC883-340E-8E46-9159-F49901E177D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51282" y="1463505"/>
            <a:ext cx="4562506" cy="4545158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CFBC818D-6948-764D-B7C4-9473CDF6E33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82497" y="1517717"/>
            <a:ext cx="4471321" cy="4471321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C8737BA3-D616-1F4A-A939-025CAB691A4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34783" y="1528481"/>
            <a:ext cx="4382038" cy="4416273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98B88794-BB78-414F-A878-991A4AEE531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316780" y="1352455"/>
            <a:ext cx="4921997" cy="4832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11445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Cooperations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2800"/>
            </a:pPr>
            <a:r>
              <a:t>Cooperations</a:t>
            </a:r>
          </a:p>
          <a:p>
            <a:pPr marL="0" indent="0">
              <a:buSzTx/>
              <a:buNone/>
              <a:defRPr sz="1800"/>
            </a:pPr>
            <a:endParaRPr/>
          </a:p>
        </p:txBody>
      </p:sp>
      <p:sp>
        <p:nvSpPr>
          <p:cNvPr id="653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70</a:t>
            </a:fld>
            <a:endParaRPr/>
          </a:p>
        </p:txBody>
      </p:sp>
      <p:pic>
        <p:nvPicPr>
          <p:cNvPr id="654" name="image53.jpeg" descr="image53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9600" y="1676400"/>
            <a:ext cx="7924800" cy="4889840"/>
          </a:xfrm>
          <a:prstGeom prst="rect">
            <a:avLst/>
          </a:prstGeom>
          <a:ln w="12700">
            <a:miter lim="400000"/>
          </a:ln>
        </p:spPr>
      </p:pic>
      <p:sp>
        <p:nvSpPr>
          <p:cNvPr id="655" name="Stern"/>
          <p:cNvSpPr/>
          <p:nvPr/>
        </p:nvSpPr>
        <p:spPr>
          <a:xfrm>
            <a:off x="4495800" y="3352800"/>
            <a:ext cx="152400" cy="1524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656" name="Stern"/>
          <p:cNvSpPr/>
          <p:nvPr/>
        </p:nvSpPr>
        <p:spPr>
          <a:xfrm>
            <a:off x="4572000" y="3276600"/>
            <a:ext cx="152400" cy="1524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657" name="Stern"/>
          <p:cNvSpPr/>
          <p:nvPr/>
        </p:nvSpPr>
        <p:spPr>
          <a:xfrm>
            <a:off x="4724400" y="3429000"/>
            <a:ext cx="152400" cy="1524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658" name="Stern"/>
          <p:cNvSpPr/>
          <p:nvPr/>
        </p:nvSpPr>
        <p:spPr>
          <a:xfrm>
            <a:off x="4800600" y="3352800"/>
            <a:ext cx="152400" cy="1524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659" name="Stern"/>
          <p:cNvSpPr/>
          <p:nvPr/>
        </p:nvSpPr>
        <p:spPr>
          <a:xfrm>
            <a:off x="4876800" y="3352800"/>
            <a:ext cx="152400" cy="1524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660" name="Stern"/>
          <p:cNvSpPr/>
          <p:nvPr/>
        </p:nvSpPr>
        <p:spPr>
          <a:xfrm>
            <a:off x="4724400" y="3276600"/>
            <a:ext cx="152400" cy="1524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661" name="Stern"/>
          <p:cNvSpPr/>
          <p:nvPr/>
        </p:nvSpPr>
        <p:spPr>
          <a:xfrm>
            <a:off x="4800600" y="2971800"/>
            <a:ext cx="152400" cy="1524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662" name="Stern"/>
          <p:cNvSpPr/>
          <p:nvPr/>
        </p:nvSpPr>
        <p:spPr>
          <a:xfrm>
            <a:off x="4648200" y="3175322"/>
            <a:ext cx="152400" cy="152401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663" name="Stern"/>
          <p:cNvSpPr/>
          <p:nvPr/>
        </p:nvSpPr>
        <p:spPr>
          <a:xfrm>
            <a:off x="4495800" y="3189789"/>
            <a:ext cx="152400" cy="152401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664" name="Stern"/>
          <p:cNvSpPr/>
          <p:nvPr/>
        </p:nvSpPr>
        <p:spPr>
          <a:xfrm>
            <a:off x="4267200" y="3505200"/>
            <a:ext cx="152400" cy="1524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665" name="Stern"/>
          <p:cNvSpPr/>
          <p:nvPr/>
        </p:nvSpPr>
        <p:spPr>
          <a:xfrm>
            <a:off x="3048000" y="3376252"/>
            <a:ext cx="152400" cy="152401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666" name="Stern"/>
          <p:cNvSpPr/>
          <p:nvPr/>
        </p:nvSpPr>
        <p:spPr>
          <a:xfrm>
            <a:off x="2971800" y="3496733"/>
            <a:ext cx="152400" cy="152401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667" name="Stern"/>
          <p:cNvSpPr/>
          <p:nvPr/>
        </p:nvSpPr>
        <p:spPr>
          <a:xfrm>
            <a:off x="2743200" y="3411008"/>
            <a:ext cx="152400" cy="152401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668" name="Stern"/>
          <p:cNvSpPr/>
          <p:nvPr/>
        </p:nvSpPr>
        <p:spPr>
          <a:xfrm>
            <a:off x="1981200" y="3487208"/>
            <a:ext cx="152400" cy="152401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669" name="Stern"/>
          <p:cNvSpPr/>
          <p:nvPr/>
        </p:nvSpPr>
        <p:spPr>
          <a:xfrm>
            <a:off x="1981200" y="3523889"/>
            <a:ext cx="152400" cy="152401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670" name="Stern"/>
          <p:cNvSpPr/>
          <p:nvPr/>
        </p:nvSpPr>
        <p:spPr>
          <a:xfrm>
            <a:off x="5186362" y="3050381"/>
            <a:ext cx="152401" cy="152401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671" name="Stern"/>
          <p:cNvSpPr/>
          <p:nvPr/>
        </p:nvSpPr>
        <p:spPr>
          <a:xfrm>
            <a:off x="4624387" y="3341592"/>
            <a:ext cx="152401" cy="152401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672" name="Stern"/>
          <p:cNvSpPr/>
          <p:nvPr/>
        </p:nvSpPr>
        <p:spPr>
          <a:xfrm>
            <a:off x="7391400" y="3523889"/>
            <a:ext cx="152400" cy="152401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673" name="Stern"/>
          <p:cNvSpPr/>
          <p:nvPr/>
        </p:nvSpPr>
        <p:spPr>
          <a:xfrm>
            <a:off x="7162800" y="3528652"/>
            <a:ext cx="152400" cy="152401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674" name="Stern"/>
          <p:cNvSpPr/>
          <p:nvPr/>
        </p:nvSpPr>
        <p:spPr>
          <a:xfrm>
            <a:off x="6858000" y="3886200"/>
            <a:ext cx="152400" cy="1524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675" name="Stern"/>
          <p:cNvSpPr/>
          <p:nvPr/>
        </p:nvSpPr>
        <p:spPr>
          <a:xfrm>
            <a:off x="6858000" y="3411008"/>
            <a:ext cx="152400" cy="152401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676" name="Stern"/>
          <p:cNvSpPr/>
          <p:nvPr/>
        </p:nvSpPr>
        <p:spPr>
          <a:xfrm>
            <a:off x="7017543" y="3657600"/>
            <a:ext cx="152401" cy="1524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677" name="Stern"/>
          <p:cNvSpPr/>
          <p:nvPr/>
        </p:nvSpPr>
        <p:spPr>
          <a:xfrm>
            <a:off x="7620000" y="5257800"/>
            <a:ext cx="152400" cy="1524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678" name="Stern"/>
          <p:cNvSpPr/>
          <p:nvPr/>
        </p:nvSpPr>
        <p:spPr>
          <a:xfrm>
            <a:off x="7696200" y="5181600"/>
            <a:ext cx="152400" cy="1524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679" name="Stern"/>
          <p:cNvSpPr/>
          <p:nvPr/>
        </p:nvSpPr>
        <p:spPr>
          <a:xfrm>
            <a:off x="5257800" y="4419600"/>
            <a:ext cx="152400" cy="1524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680" name="Stern"/>
          <p:cNvSpPr/>
          <p:nvPr/>
        </p:nvSpPr>
        <p:spPr>
          <a:xfrm>
            <a:off x="3429000" y="5095875"/>
            <a:ext cx="152400" cy="1524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681" name="Stern"/>
          <p:cNvSpPr/>
          <p:nvPr/>
        </p:nvSpPr>
        <p:spPr>
          <a:xfrm>
            <a:off x="2905125" y="4267200"/>
            <a:ext cx="152400" cy="1524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682" name="Stern"/>
          <p:cNvSpPr/>
          <p:nvPr/>
        </p:nvSpPr>
        <p:spPr>
          <a:xfrm>
            <a:off x="7300790" y="3563408"/>
            <a:ext cx="152401" cy="152401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Thank you for your attention!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2800"/>
            </a:pPr>
            <a:r>
              <a:t>Thank you for your attention!</a:t>
            </a:r>
          </a:p>
          <a:p>
            <a:pPr marL="0" indent="0">
              <a:buSzTx/>
              <a:buNone/>
              <a:defRPr sz="1800"/>
            </a:pPr>
            <a:endParaRPr/>
          </a:p>
        </p:txBody>
      </p:sp>
      <p:sp>
        <p:nvSpPr>
          <p:cNvPr id="685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71</a:t>
            </a:fld>
            <a:endParaRPr/>
          </a:p>
        </p:txBody>
      </p:sp>
      <p:sp>
        <p:nvSpPr>
          <p:cNvPr id="6" name="[2] Tobias Würfl, Florin Ghesu, Vincent Christlein, Andreas Maier. Deep Learning Computed Tomography. MICCAI 2016. Submitted">
            <a:extLst>
              <a:ext uri="{FF2B5EF4-FFF2-40B4-BE49-F238E27FC236}">
                <a16:creationId xmlns:a16="http://schemas.microsoft.com/office/drawing/2014/main" id="{80EB7051-B75A-2E45-848A-2ED79CECA1AA}"/>
              </a:ext>
            </a:extLst>
          </p:cNvPr>
          <p:cNvSpPr txBox="1"/>
          <p:nvPr/>
        </p:nvSpPr>
        <p:spPr>
          <a:xfrm>
            <a:off x="560172" y="1470034"/>
            <a:ext cx="8247246" cy="48320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1000"/>
            </a:lvl1pPr>
          </a:lstStyle>
          <a:p>
            <a:pPr algn="just"/>
            <a:r>
              <a:rPr lang="de-DE" sz="1100" dirty="0"/>
              <a:t>[1] Yan Xia at al. Patient-</a:t>
            </a:r>
            <a:r>
              <a:rPr lang="de-DE" sz="1100" dirty="0" err="1"/>
              <a:t>bounded</a:t>
            </a:r>
            <a:r>
              <a:rPr lang="de-DE" sz="1100" dirty="0"/>
              <a:t> </a:t>
            </a:r>
            <a:r>
              <a:rPr lang="de-DE" sz="1100" dirty="0" err="1"/>
              <a:t>extrapolation</a:t>
            </a:r>
            <a:r>
              <a:rPr lang="de-DE" sz="1100" dirty="0"/>
              <a:t> </a:t>
            </a:r>
            <a:r>
              <a:rPr lang="de-DE" sz="1100" dirty="0" err="1"/>
              <a:t>using</a:t>
            </a:r>
            <a:r>
              <a:rPr lang="de-DE" sz="1100" dirty="0"/>
              <a:t> </a:t>
            </a:r>
            <a:r>
              <a:rPr lang="de-DE" sz="1100" dirty="0" err="1"/>
              <a:t>low</a:t>
            </a:r>
            <a:r>
              <a:rPr lang="de-DE" sz="1100" dirty="0"/>
              <a:t>-dose </a:t>
            </a:r>
            <a:r>
              <a:rPr lang="de-DE" sz="1100" dirty="0" err="1"/>
              <a:t>priors</a:t>
            </a:r>
            <a:r>
              <a:rPr lang="de-DE" sz="1100" dirty="0"/>
              <a:t> </a:t>
            </a:r>
            <a:r>
              <a:rPr lang="de-DE" sz="1100" dirty="0" err="1"/>
              <a:t>for</a:t>
            </a:r>
            <a:r>
              <a:rPr lang="de-DE" sz="1100" dirty="0"/>
              <a:t> </a:t>
            </a:r>
            <a:r>
              <a:rPr lang="de-DE" sz="1100" dirty="0" err="1"/>
              <a:t>volume-of-interest</a:t>
            </a:r>
            <a:r>
              <a:rPr lang="de-DE" sz="1100" dirty="0"/>
              <a:t> </a:t>
            </a:r>
            <a:r>
              <a:rPr lang="de-DE" sz="1100" dirty="0" err="1"/>
              <a:t>imaging</a:t>
            </a:r>
            <a:r>
              <a:rPr lang="de-DE" sz="1100" dirty="0"/>
              <a:t> in C-arm CT. Medical </a:t>
            </a:r>
            <a:r>
              <a:rPr lang="de-DE" sz="1100" dirty="0" err="1"/>
              <a:t>Physics</a:t>
            </a:r>
            <a:r>
              <a:rPr lang="de-DE" sz="1100" dirty="0"/>
              <a:t>, vol. 42, </a:t>
            </a:r>
            <a:r>
              <a:rPr lang="de-DE" sz="1100" dirty="0" err="1"/>
              <a:t>no</a:t>
            </a:r>
            <a:r>
              <a:rPr lang="de-DE" sz="1100" dirty="0"/>
              <a:t>. 4, pp. 1787-1796, 2015</a:t>
            </a:r>
          </a:p>
          <a:p>
            <a:pPr algn="just"/>
            <a:r>
              <a:rPr lang="de-DE" sz="1100" dirty="0"/>
              <a:t>[2] </a:t>
            </a:r>
            <a:r>
              <a:rPr lang="de-DE" sz="1100" dirty="0" err="1"/>
              <a:t>Yanye</a:t>
            </a:r>
            <a:r>
              <a:rPr lang="de-DE" sz="1100" dirty="0"/>
              <a:t> </a:t>
            </a:r>
            <a:r>
              <a:rPr lang="de-DE" sz="1100" dirty="0" err="1"/>
              <a:t>Lu</a:t>
            </a:r>
            <a:r>
              <a:rPr lang="de-DE" sz="1100" dirty="0"/>
              <a:t> et al. </a:t>
            </a:r>
            <a:r>
              <a:rPr lang="de-DE" sz="1100" dirty="0" err="1"/>
              <a:t>Projection-Based</a:t>
            </a:r>
            <a:r>
              <a:rPr lang="de-DE" sz="1100" dirty="0"/>
              <a:t> </a:t>
            </a:r>
            <a:r>
              <a:rPr lang="de-DE" sz="1100" dirty="0" err="1"/>
              <a:t>Denoising</a:t>
            </a:r>
            <a:r>
              <a:rPr lang="de-DE" sz="1100" dirty="0"/>
              <a:t> </a:t>
            </a:r>
            <a:r>
              <a:rPr lang="de-DE" sz="1100" dirty="0" err="1"/>
              <a:t>Method</a:t>
            </a:r>
            <a:r>
              <a:rPr lang="de-DE" sz="1100" dirty="0"/>
              <a:t> </a:t>
            </a:r>
            <a:r>
              <a:rPr lang="de-DE" sz="1100" dirty="0" err="1"/>
              <a:t>for</a:t>
            </a:r>
            <a:r>
              <a:rPr lang="de-DE" sz="1100" dirty="0"/>
              <a:t> Photon-</a:t>
            </a:r>
            <a:r>
              <a:rPr lang="de-DE" sz="1100" dirty="0" err="1"/>
              <a:t>Counting</a:t>
            </a:r>
            <a:r>
              <a:rPr lang="de-DE" sz="1100" dirty="0"/>
              <a:t> </a:t>
            </a:r>
            <a:r>
              <a:rPr lang="de-DE" sz="1100" dirty="0" err="1"/>
              <a:t>Energy-Resolving</a:t>
            </a:r>
            <a:r>
              <a:rPr lang="de-DE" sz="1100" dirty="0"/>
              <a:t> </a:t>
            </a:r>
            <a:r>
              <a:rPr lang="de-DE" sz="1100" dirty="0" err="1"/>
              <a:t>Detectors</a:t>
            </a:r>
            <a:r>
              <a:rPr lang="de-DE" sz="1100" dirty="0"/>
              <a:t>. BVM 2015, Lübeck, Germany, 15 - 17 March 2015, pp. 137-142, 2015</a:t>
            </a:r>
          </a:p>
          <a:p>
            <a:pPr algn="just"/>
            <a:r>
              <a:rPr lang="de-DE" sz="1100" dirty="0"/>
              <a:t>[3] </a:t>
            </a:r>
            <a:r>
              <a:rPr lang="de-DE" sz="1100" dirty="0" err="1"/>
              <a:t>Yanye</a:t>
            </a:r>
            <a:r>
              <a:rPr lang="de-DE" sz="1100" dirty="0"/>
              <a:t> </a:t>
            </a:r>
            <a:r>
              <a:rPr lang="de-DE" sz="1100" dirty="0" err="1"/>
              <a:t>Lu</a:t>
            </a:r>
            <a:r>
              <a:rPr lang="de-DE" sz="1100" dirty="0"/>
              <a:t> et al. Material </a:t>
            </a:r>
            <a:r>
              <a:rPr lang="de-DE" sz="1100" dirty="0" err="1"/>
              <a:t>Decomposition</a:t>
            </a:r>
            <a:r>
              <a:rPr lang="de-DE" sz="1100" dirty="0"/>
              <a:t> </a:t>
            </a:r>
            <a:r>
              <a:rPr lang="de-DE" sz="1100" dirty="0" err="1"/>
              <a:t>Using</a:t>
            </a:r>
            <a:r>
              <a:rPr lang="de-DE" sz="1100" dirty="0"/>
              <a:t> Ensemble Learning </a:t>
            </a:r>
            <a:r>
              <a:rPr lang="de-DE" sz="1100" dirty="0" err="1"/>
              <a:t>for</a:t>
            </a:r>
            <a:r>
              <a:rPr lang="de-DE" sz="1100" dirty="0"/>
              <a:t> </a:t>
            </a:r>
            <a:r>
              <a:rPr lang="de-DE" sz="1100" dirty="0" err="1"/>
              <a:t>Spectral</a:t>
            </a:r>
            <a:r>
              <a:rPr lang="de-DE" sz="1100" dirty="0"/>
              <a:t> X-</a:t>
            </a:r>
            <a:r>
              <a:rPr lang="de-DE" sz="1100" dirty="0" err="1"/>
              <a:t>ray</a:t>
            </a:r>
            <a:r>
              <a:rPr lang="de-DE" sz="1100" dirty="0"/>
              <a:t> Imaging.  IEEE Transactions on Radiation </a:t>
            </a:r>
            <a:r>
              <a:rPr lang="de-DE" sz="1100" dirty="0" err="1"/>
              <a:t>and</a:t>
            </a:r>
            <a:r>
              <a:rPr lang="de-DE" sz="1100" dirty="0"/>
              <a:t> Plasma Medical </a:t>
            </a:r>
            <a:r>
              <a:rPr lang="de-DE" sz="1100" dirty="0" err="1"/>
              <a:t>Sciences</a:t>
            </a:r>
            <a:r>
              <a:rPr lang="de-DE" sz="1100" dirty="0"/>
              <a:t>. </a:t>
            </a:r>
            <a:r>
              <a:rPr lang="de-DE" sz="1100" dirty="0" err="1"/>
              <a:t>ePub</a:t>
            </a:r>
            <a:r>
              <a:rPr lang="de-DE" sz="1100" dirty="0"/>
              <a:t> </a:t>
            </a:r>
            <a:r>
              <a:rPr lang="de-DE" sz="1100" dirty="0" err="1"/>
              <a:t>ahead</a:t>
            </a:r>
            <a:r>
              <a:rPr lang="de-DE" sz="1100" dirty="0"/>
              <a:t> </a:t>
            </a:r>
            <a:r>
              <a:rPr lang="de-DE" sz="1100" dirty="0" err="1"/>
              <a:t>of</a:t>
            </a:r>
            <a:r>
              <a:rPr lang="de-DE" sz="1100" dirty="0"/>
              <a:t> </a:t>
            </a:r>
            <a:r>
              <a:rPr lang="de-DE" sz="1100" dirty="0" err="1"/>
              <a:t>print</a:t>
            </a:r>
            <a:endParaRPr lang="de-DE" sz="1100" dirty="0"/>
          </a:p>
          <a:p>
            <a:pPr algn="just"/>
            <a:r>
              <a:rPr lang="de-DE" sz="1100" dirty="0"/>
              <a:t>[4] </a:t>
            </a:r>
            <a:r>
              <a:rPr lang="de-DE" sz="1100" dirty="0" err="1"/>
              <a:t>Moiz</a:t>
            </a:r>
            <a:r>
              <a:rPr lang="de-DE" sz="1100" dirty="0"/>
              <a:t> Ahmad et al. First in-vivo Experiments </a:t>
            </a:r>
            <a:r>
              <a:rPr lang="de-DE" sz="1100" dirty="0" err="1"/>
              <a:t>with</a:t>
            </a:r>
            <a:r>
              <a:rPr lang="de-DE" sz="1100" dirty="0"/>
              <a:t> Large </a:t>
            </a:r>
            <a:r>
              <a:rPr lang="de-DE" sz="1100" dirty="0" err="1"/>
              <a:t>field</a:t>
            </a:r>
            <a:r>
              <a:rPr lang="de-DE" sz="1100" dirty="0"/>
              <a:t>-</a:t>
            </a:r>
            <a:r>
              <a:rPr lang="de-DE" sz="1100" dirty="0" err="1"/>
              <a:t>of</a:t>
            </a:r>
            <a:r>
              <a:rPr lang="de-DE" sz="1100" dirty="0"/>
              <a:t>-view Flat Panel Photon-</a:t>
            </a:r>
            <a:r>
              <a:rPr lang="de-DE" sz="1100" dirty="0" err="1"/>
              <a:t>Counting</a:t>
            </a:r>
            <a:r>
              <a:rPr lang="de-DE" sz="1100" dirty="0"/>
              <a:t> </a:t>
            </a:r>
            <a:r>
              <a:rPr lang="de-DE" sz="1100" dirty="0" err="1"/>
              <a:t>Detector</a:t>
            </a:r>
            <a:r>
              <a:rPr lang="de-DE" sz="1100" dirty="0"/>
              <a:t>. CT Meeting 2016, Bamberg, Germany, 18.07.-22.07.2016, pp. 105-108, 2016</a:t>
            </a:r>
          </a:p>
          <a:p>
            <a:pPr algn="just"/>
            <a:r>
              <a:rPr lang="de-DE" sz="1100" dirty="0"/>
              <a:t>[5] Florian Bayer et al. </a:t>
            </a:r>
            <a:r>
              <a:rPr lang="de-DE" sz="1100" dirty="0" err="1"/>
              <a:t>Reconstruction</a:t>
            </a:r>
            <a:r>
              <a:rPr lang="de-DE" sz="1100" dirty="0"/>
              <a:t> </a:t>
            </a:r>
            <a:r>
              <a:rPr lang="de-DE" sz="1100" dirty="0" err="1"/>
              <a:t>of</a:t>
            </a:r>
            <a:r>
              <a:rPr lang="de-DE" sz="1100" dirty="0"/>
              <a:t> </a:t>
            </a:r>
            <a:r>
              <a:rPr lang="de-DE" sz="1100" dirty="0" err="1"/>
              <a:t>scalar</a:t>
            </a:r>
            <a:r>
              <a:rPr lang="de-DE" sz="1100" dirty="0"/>
              <a:t> </a:t>
            </a:r>
            <a:r>
              <a:rPr lang="de-DE" sz="1100" dirty="0" err="1"/>
              <a:t>and</a:t>
            </a:r>
            <a:r>
              <a:rPr lang="de-DE" sz="1100" dirty="0"/>
              <a:t> </a:t>
            </a:r>
            <a:r>
              <a:rPr lang="de-DE" sz="1100" dirty="0" err="1"/>
              <a:t>vectorial</a:t>
            </a:r>
            <a:r>
              <a:rPr lang="de-DE" sz="1100" dirty="0"/>
              <a:t> </a:t>
            </a:r>
            <a:r>
              <a:rPr lang="de-DE" sz="1100" dirty="0" err="1"/>
              <a:t>components</a:t>
            </a:r>
            <a:r>
              <a:rPr lang="de-DE" sz="1100" dirty="0"/>
              <a:t> in X-</a:t>
            </a:r>
            <a:r>
              <a:rPr lang="de-DE" sz="1100" dirty="0" err="1"/>
              <a:t>ray</a:t>
            </a:r>
            <a:r>
              <a:rPr lang="de-DE" sz="1100" dirty="0"/>
              <a:t> </a:t>
            </a:r>
            <a:r>
              <a:rPr lang="de-DE" sz="1100" dirty="0" err="1"/>
              <a:t>dark-field</a:t>
            </a:r>
            <a:r>
              <a:rPr lang="de-DE" sz="1100" dirty="0"/>
              <a:t> </a:t>
            </a:r>
            <a:r>
              <a:rPr lang="de-DE" sz="1100" dirty="0" err="1"/>
              <a:t>tomography</a:t>
            </a:r>
            <a:r>
              <a:rPr lang="de-DE" sz="1100" dirty="0"/>
              <a:t>. PNAS, vol. 111, pp. 12699-12704, 2014</a:t>
            </a:r>
          </a:p>
          <a:p>
            <a:pPr algn="just"/>
            <a:r>
              <a:rPr lang="de-DE" sz="1100" dirty="0"/>
              <a:t>[6] Bastian Bier et al. </a:t>
            </a:r>
            <a:r>
              <a:rPr lang="de-DE" sz="1100" dirty="0" err="1"/>
              <a:t>Scatter</a:t>
            </a:r>
            <a:r>
              <a:rPr lang="de-DE" sz="1100" dirty="0"/>
              <a:t> </a:t>
            </a:r>
            <a:r>
              <a:rPr lang="de-DE" sz="1100" dirty="0" err="1"/>
              <a:t>correction</a:t>
            </a:r>
            <a:r>
              <a:rPr lang="de-DE" sz="1100" dirty="0"/>
              <a:t> </a:t>
            </a:r>
            <a:r>
              <a:rPr lang="de-DE" sz="1100" dirty="0" err="1"/>
              <a:t>using</a:t>
            </a:r>
            <a:r>
              <a:rPr lang="de-DE" sz="1100" dirty="0"/>
              <a:t> a </a:t>
            </a:r>
            <a:r>
              <a:rPr lang="de-DE" sz="1100" dirty="0" err="1"/>
              <a:t>primary</a:t>
            </a:r>
            <a:r>
              <a:rPr lang="de-DE" sz="1100" dirty="0"/>
              <a:t> </a:t>
            </a:r>
            <a:r>
              <a:rPr lang="de-DE" sz="1100" dirty="0" err="1"/>
              <a:t>modulator</a:t>
            </a:r>
            <a:r>
              <a:rPr lang="de-DE" sz="1100" dirty="0"/>
              <a:t> on a </a:t>
            </a:r>
            <a:r>
              <a:rPr lang="de-DE" sz="1100" dirty="0" err="1"/>
              <a:t>clinical</a:t>
            </a:r>
            <a:r>
              <a:rPr lang="de-DE" sz="1100" dirty="0"/>
              <a:t> </a:t>
            </a:r>
            <a:r>
              <a:rPr lang="de-DE" sz="1100" dirty="0" err="1"/>
              <a:t>angiography</a:t>
            </a:r>
            <a:r>
              <a:rPr lang="de-DE" sz="1100" dirty="0"/>
              <a:t> C-arm CT </a:t>
            </a:r>
            <a:r>
              <a:rPr lang="de-DE" sz="1100" dirty="0" err="1"/>
              <a:t>system</a:t>
            </a:r>
            <a:r>
              <a:rPr lang="de-DE" sz="1100" dirty="0"/>
              <a:t>. Medical </a:t>
            </a:r>
            <a:r>
              <a:rPr lang="de-DE" sz="1100" dirty="0" err="1"/>
              <a:t>Physics</a:t>
            </a:r>
            <a:r>
              <a:rPr lang="de-DE" sz="1100" dirty="0"/>
              <a:t>, vol. 44, </a:t>
            </a:r>
            <a:r>
              <a:rPr lang="de-DE" sz="1100" dirty="0" err="1"/>
              <a:t>no</a:t>
            </a:r>
            <a:r>
              <a:rPr lang="de-DE" sz="1100" dirty="0"/>
              <a:t>. 9, pp. e125-e137, 2017 </a:t>
            </a:r>
            <a:r>
              <a:rPr lang="de-DE" sz="1100" b="1" dirty="0"/>
              <a:t>– </a:t>
            </a:r>
            <a:r>
              <a:rPr lang="de-DE" sz="1100" b="1" dirty="0" err="1"/>
              <a:t>Featured</a:t>
            </a:r>
            <a:r>
              <a:rPr lang="de-DE" sz="1100" b="1" dirty="0"/>
              <a:t> on Cover </a:t>
            </a:r>
            <a:r>
              <a:rPr lang="de-DE" sz="1100" b="1" dirty="0" err="1"/>
              <a:t>of</a:t>
            </a:r>
            <a:r>
              <a:rPr lang="de-DE" sz="1100" b="1" dirty="0"/>
              <a:t> Medical </a:t>
            </a:r>
            <a:r>
              <a:rPr lang="de-DE" sz="1100" b="1" dirty="0" err="1"/>
              <a:t>Physics</a:t>
            </a:r>
            <a:endParaRPr lang="de-DE" sz="1100" b="1" dirty="0"/>
          </a:p>
          <a:p>
            <a:pPr algn="just"/>
            <a:r>
              <a:rPr lang="de-DE" sz="1100" dirty="0"/>
              <a:t>[7] Oliver </a:t>
            </a:r>
            <a:r>
              <a:rPr lang="de-DE" sz="1100" dirty="0" err="1"/>
              <a:t>Taubmann</a:t>
            </a:r>
            <a:r>
              <a:rPr lang="de-DE" sz="1100" dirty="0"/>
              <a:t> et al. Coping </a:t>
            </a:r>
            <a:r>
              <a:rPr lang="de-DE" sz="1100" dirty="0" err="1"/>
              <a:t>with</a:t>
            </a:r>
            <a:r>
              <a:rPr lang="de-DE" sz="1100" dirty="0"/>
              <a:t> Real World Data: </a:t>
            </a:r>
            <a:r>
              <a:rPr lang="de-DE" sz="1100" dirty="0" err="1"/>
              <a:t>Artifact</a:t>
            </a:r>
            <a:r>
              <a:rPr lang="de-DE" sz="1100" dirty="0"/>
              <a:t> </a:t>
            </a:r>
            <a:r>
              <a:rPr lang="de-DE" sz="1100" dirty="0" err="1"/>
              <a:t>Reduction</a:t>
            </a:r>
            <a:r>
              <a:rPr lang="de-DE" sz="1100" dirty="0"/>
              <a:t> </a:t>
            </a:r>
            <a:r>
              <a:rPr lang="de-DE" sz="1100" dirty="0" err="1"/>
              <a:t>and</a:t>
            </a:r>
            <a:r>
              <a:rPr lang="de-DE" sz="1100" dirty="0"/>
              <a:t> </a:t>
            </a:r>
            <a:r>
              <a:rPr lang="de-DE" sz="1100" dirty="0" err="1"/>
              <a:t>Denoising</a:t>
            </a:r>
            <a:r>
              <a:rPr lang="de-DE" sz="1100" dirty="0"/>
              <a:t> </a:t>
            </a:r>
            <a:r>
              <a:rPr lang="de-DE" sz="1100" dirty="0" err="1"/>
              <a:t>for</a:t>
            </a:r>
            <a:r>
              <a:rPr lang="de-DE" sz="1100" dirty="0"/>
              <a:t> Motion-</a:t>
            </a:r>
            <a:r>
              <a:rPr lang="de-DE" sz="1100" dirty="0" err="1"/>
              <a:t>Compensated</a:t>
            </a:r>
            <a:r>
              <a:rPr lang="de-DE" sz="1100" dirty="0"/>
              <a:t> </a:t>
            </a:r>
            <a:r>
              <a:rPr lang="de-DE" sz="1100" dirty="0" err="1"/>
              <a:t>Cardiac</a:t>
            </a:r>
            <a:r>
              <a:rPr lang="de-DE" sz="1100" dirty="0"/>
              <a:t> C-arm CT. Medical </a:t>
            </a:r>
            <a:r>
              <a:rPr lang="de-DE" sz="1100" dirty="0" err="1"/>
              <a:t>Physics</a:t>
            </a:r>
            <a:r>
              <a:rPr lang="de-DE" sz="1100" dirty="0"/>
              <a:t>, vol. 43, </a:t>
            </a:r>
            <a:r>
              <a:rPr lang="de-DE" sz="1100" dirty="0" err="1"/>
              <a:t>no</a:t>
            </a:r>
            <a:r>
              <a:rPr lang="de-DE" sz="1100" dirty="0"/>
              <a:t>. 2, pp. 883-893, 2016</a:t>
            </a:r>
          </a:p>
          <a:p>
            <a:pPr algn="just"/>
            <a:r>
              <a:rPr lang="de-DE" sz="1100" dirty="0"/>
              <a:t>[8] Jang-Hwan Choi et al. </a:t>
            </a:r>
            <a:r>
              <a:rPr lang="de-DE" sz="1100" dirty="0" err="1"/>
              <a:t>Fiducial</a:t>
            </a:r>
            <a:r>
              <a:rPr lang="de-DE" sz="1100" dirty="0"/>
              <a:t> </a:t>
            </a:r>
            <a:r>
              <a:rPr lang="de-DE" sz="1100" dirty="0" err="1"/>
              <a:t>marker-based</a:t>
            </a:r>
            <a:r>
              <a:rPr lang="de-DE" sz="1100" dirty="0"/>
              <a:t> </a:t>
            </a:r>
            <a:r>
              <a:rPr lang="de-DE" sz="1100" dirty="0" err="1"/>
              <a:t>correction</a:t>
            </a:r>
            <a:r>
              <a:rPr lang="de-DE" sz="1100" dirty="0"/>
              <a:t> </a:t>
            </a:r>
            <a:r>
              <a:rPr lang="de-DE" sz="1100" dirty="0" err="1"/>
              <a:t>for</a:t>
            </a:r>
            <a:r>
              <a:rPr lang="de-DE" sz="1100" dirty="0"/>
              <a:t> </a:t>
            </a:r>
            <a:r>
              <a:rPr lang="de-DE" sz="1100" dirty="0" err="1"/>
              <a:t>involuntary</a:t>
            </a:r>
            <a:r>
              <a:rPr lang="de-DE" sz="1100" dirty="0"/>
              <a:t> </a:t>
            </a:r>
            <a:r>
              <a:rPr lang="de-DE" sz="1100" dirty="0" err="1"/>
              <a:t>motion</a:t>
            </a:r>
            <a:r>
              <a:rPr lang="de-DE" sz="1100" dirty="0"/>
              <a:t> in </a:t>
            </a:r>
            <a:r>
              <a:rPr lang="de-DE" sz="1100" dirty="0" err="1"/>
              <a:t>weight-bearing</a:t>
            </a:r>
            <a:r>
              <a:rPr lang="de-DE" sz="1100" dirty="0"/>
              <a:t> C-arm CT </a:t>
            </a:r>
            <a:r>
              <a:rPr lang="de-DE" sz="1100" dirty="0" err="1"/>
              <a:t>scanning</a:t>
            </a:r>
            <a:r>
              <a:rPr lang="de-DE" sz="1100" dirty="0"/>
              <a:t> </a:t>
            </a:r>
            <a:r>
              <a:rPr lang="de-DE" sz="1100" dirty="0" err="1"/>
              <a:t>of</a:t>
            </a:r>
            <a:r>
              <a:rPr lang="de-DE" sz="1100" dirty="0"/>
              <a:t> </a:t>
            </a:r>
            <a:r>
              <a:rPr lang="de-DE" sz="1100" dirty="0" err="1"/>
              <a:t>knees</a:t>
            </a:r>
            <a:r>
              <a:rPr lang="de-DE" sz="1100" dirty="0"/>
              <a:t>. Part I. </a:t>
            </a:r>
            <a:r>
              <a:rPr lang="de-DE" sz="1100" dirty="0" err="1"/>
              <a:t>Numerical</a:t>
            </a:r>
            <a:r>
              <a:rPr lang="de-DE" sz="1100" dirty="0"/>
              <a:t> model-</a:t>
            </a:r>
            <a:r>
              <a:rPr lang="de-DE" sz="1100" dirty="0" err="1"/>
              <a:t>based</a:t>
            </a:r>
            <a:r>
              <a:rPr lang="de-DE" sz="1100" dirty="0"/>
              <a:t> </a:t>
            </a:r>
            <a:r>
              <a:rPr lang="de-DE" sz="1100" dirty="0" err="1"/>
              <a:t>optimization</a:t>
            </a:r>
            <a:r>
              <a:rPr lang="de-DE" sz="1100" dirty="0"/>
              <a:t>. Medical </a:t>
            </a:r>
            <a:r>
              <a:rPr lang="de-DE" sz="1100" dirty="0" err="1"/>
              <a:t>Physics</a:t>
            </a:r>
            <a:r>
              <a:rPr lang="de-DE" sz="1100" dirty="0"/>
              <a:t>, vol. 40, </a:t>
            </a:r>
            <a:r>
              <a:rPr lang="de-DE" sz="1100" dirty="0" err="1"/>
              <a:t>no</a:t>
            </a:r>
            <a:r>
              <a:rPr lang="de-DE" sz="1100" dirty="0"/>
              <a:t>. 9, pp. 091905-1-12, 2013</a:t>
            </a:r>
          </a:p>
          <a:p>
            <a:pPr algn="just"/>
            <a:r>
              <a:rPr lang="de-DE" sz="1100" dirty="0"/>
              <a:t>[9] Jang-Hwan Choi et al. </a:t>
            </a:r>
            <a:r>
              <a:rPr lang="de-DE" sz="1100" dirty="0" err="1"/>
              <a:t>Fiducial</a:t>
            </a:r>
            <a:r>
              <a:rPr lang="de-DE" sz="1100" dirty="0"/>
              <a:t> </a:t>
            </a:r>
            <a:r>
              <a:rPr lang="de-DE" sz="1100" dirty="0" err="1"/>
              <a:t>marker-based</a:t>
            </a:r>
            <a:r>
              <a:rPr lang="de-DE" sz="1100" dirty="0"/>
              <a:t> </a:t>
            </a:r>
            <a:r>
              <a:rPr lang="de-DE" sz="1100" dirty="0" err="1"/>
              <a:t>correction</a:t>
            </a:r>
            <a:r>
              <a:rPr lang="de-DE" sz="1100" dirty="0"/>
              <a:t> </a:t>
            </a:r>
            <a:r>
              <a:rPr lang="de-DE" sz="1100" dirty="0" err="1"/>
              <a:t>for</a:t>
            </a:r>
            <a:r>
              <a:rPr lang="de-DE" sz="1100" dirty="0"/>
              <a:t> </a:t>
            </a:r>
            <a:r>
              <a:rPr lang="de-DE" sz="1100" dirty="0" err="1"/>
              <a:t>involuntary</a:t>
            </a:r>
            <a:r>
              <a:rPr lang="de-DE" sz="1100" dirty="0"/>
              <a:t> </a:t>
            </a:r>
            <a:r>
              <a:rPr lang="de-DE" sz="1100" dirty="0" err="1"/>
              <a:t>motion</a:t>
            </a:r>
            <a:r>
              <a:rPr lang="de-DE" sz="1100" dirty="0"/>
              <a:t> in </a:t>
            </a:r>
            <a:r>
              <a:rPr lang="de-DE" sz="1100" dirty="0" err="1"/>
              <a:t>weight-bearing</a:t>
            </a:r>
            <a:r>
              <a:rPr lang="de-DE" sz="1100" dirty="0"/>
              <a:t> C-arm CT </a:t>
            </a:r>
            <a:r>
              <a:rPr lang="de-DE" sz="1100" dirty="0" err="1"/>
              <a:t>scanning</a:t>
            </a:r>
            <a:r>
              <a:rPr lang="de-DE" sz="1100" dirty="0"/>
              <a:t> </a:t>
            </a:r>
            <a:r>
              <a:rPr lang="de-DE" sz="1100" dirty="0" err="1"/>
              <a:t>of</a:t>
            </a:r>
            <a:r>
              <a:rPr lang="de-DE" sz="1100" dirty="0"/>
              <a:t> </a:t>
            </a:r>
            <a:r>
              <a:rPr lang="de-DE" sz="1100" dirty="0" err="1"/>
              <a:t>knees</a:t>
            </a:r>
            <a:r>
              <a:rPr lang="de-DE" sz="1100" dirty="0"/>
              <a:t>. II. Experiment. Medical </a:t>
            </a:r>
            <a:r>
              <a:rPr lang="de-DE" sz="1100" dirty="0" err="1"/>
              <a:t>Physics</a:t>
            </a:r>
            <a:r>
              <a:rPr lang="de-DE" sz="1100" dirty="0"/>
              <a:t>, vol. 41, </a:t>
            </a:r>
            <a:r>
              <a:rPr lang="de-DE" sz="1100" dirty="0" err="1"/>
              <a:t>no</a:t>
            </a:r>
            <a:r>
              <a:rPr lang="de-DE" sz="1100" dirty="0"/>
              <a:t>. 6, pp. 061902, 2014</a:t>
            </a:r>
          </a:p>
          <a:p>
            <a:pPr algn="just"/>
            <a:r>
              <a:rPr lang="de-DE" sz="1100" dirty="0"/>
              <a:t>[10] Martin Berger et al. Marker-</a:t>
            </a:r>
            <a:r>
              <a:rPr lang="de-DE" sz="1100" dirty="0" err="1"/>
              <a:t>free</a:t>
            </a:r>
            <a:r>
              <a:rPr lang="de-DE" sz="1100" dirty="0"/>
              <a:t> </a:t>
            </a:r>
            <a:r>
              <a:rPr lang="de-DE" sz="1100" dirty="0" err="1"/>
              <a:t>motion</a:t>
            </a:r>
            <a:r>
              <a:rPr lang="de-DE" sz="1100" dirty="0"/>
              <a:t> </a:t>
            </a:r>
            <a:r>
              <a:rPr lang="de-DE" sz="1100" dirty="0" err="1"/>
              <a:t>correction</a:t>
            </a:r>
            <a:r>
              <a:rPr lang="de-DE" sz="1100" dirty="0"/>
              <a:t> in </a:t>
            </a:r>
            <a:r>
              <a:rPr lang="de-DE" sz="1100" dirty="0" err="1"/>
              <a:t>weight-bearing</a:t>
            </a:r>
            <a:r>
              <a:rPr lang="de-DE" sz="1100" dirty="0"/>
              <a:t> </a:t>
            </a:r>
            <a:r>
              <a:rPr lang="de-DE" sz="1100" dirty="0" err="1"/>
              <a:t>cone</a:t>
            </a:r>
            <a:r>
              <a:rPr lang="de-DE" sz="1100" dirty="0"/>
              <a:t>-beam CT </a:t>
            </a:r>
            <a:r>
              <a:rPr lang="de-DE" sz="1100" dirty="0" err="1"/>
              <a:t>of</a:t>
            </a:r>
            <a:r>
              <a:rPr lang="de-DE" sz="1100" dirty="0"/>
              <a:t> </a:t>
            </a:r>
            <a:r>
              <a:rPr lang="de-DE" sz="1100" dirty="0" err="1"/>
              <a:t>the</a:t>
            </a:r>
            <a:r>
              <a:rPr lang="de-DE" sz="1100" dirty="0"/>
              <a:t> </a:t>
            </a:r>
            <a:r>
              <a:rPr lang="de-DE" sz="1100" dirty="0" err="1"/>
              <a:t>knee</a:t>
            </a:r>
            <a:r>
              <a:rPr lang="de-DE" sz="1100" dirty="0"/>
              <a:t> </a:t>
            </a:r>
            <a:r>
              <a:rPr lang="de-DE" sz="1100" dirty="0" err="1"/>
              <a:t>joint</a:t>
            </a:r>
            <a:r>
              <a:rPr lang="de-DE" sz="1100" dirty="0"/>
              <a:t>. Medical </a:t>
            </a:r>
            <a:r>
              <a:rPr lang="de-DE" sz="1100" dirty="0" err="1"/>
              <a:t>Physics</a:t>
            </a:r>
            <a:r>
              <a:rPr lang="de-DE" sz="1100" dirty="0"/>
              <a:t>, vol. 43, </a:t>
            </a:r>
            <a:r>
              <a:rPr lang="de-DE" sz="1100" dirty="0" err="1"/>
              <a:t>no</a:t>
            </a:r>
            <a:r>
              <a:rPr lang="de-DE" sz="1100" dirty="0"/>
              <a:t>. 3, pp. 1235-1248, 2016</a:t>
            </a:r>
          </a:p>
          <a:p>
            <a:pPr algn="just"/>
            <a:r>
              <a:rPr lang="de-DE" sz="1100" dirty="0"/>
              <a:t>[11] </a:t>
            </a:r>
            <a:r>
              <a:rPr lang="de-DE" sz="1100" dirty="0" err="1"/>
              <a:t>Zhicong</a:t>
            </a:r>
            <a:r>
              <a:rPr lang="de-DE" sz="1100" dirty="0"/>
              <a:t> </a:t>
            </a:r>
            <a:r>
              <a:rPr lang="de-DE" sz="1100" dirty="0" err="1"/>
              <a:t>Yu</a:t>
            </a:r>
            <a:r>
              <a:rPr lang="de-DE" sz="1100" dirty="0"/>
              <a:t> et al. </a:t>
            </a:r>
            <a:r>
              <a:rPr lang="de-DE" sz="1100" dirty="0" err="1"/>
              <a:t>Axially</a:t>
            </a:r>
            <a:r>
              <a:rPr lang="de-DE" sz="1100" dirty="0"/>
              <a:t> Extended-Volume C-Arm CT </a:t>
            </a:r>
            <a:r>
              <a:rPr lang="de-DE" sz="1100" dirty="0" err="1"/>
              <a:t>Using</a:t>
            </a:r>
            <a:r>
              <a:rPr lang="de-DE" sz="1100" dirty="0"/>
              <a:t> a Reverse </a:t>
            </a:r>
            <a:r>
              <a:rPr lang="de-DE" sz="1100" dirty="0" err="1"/>
              <a:t>Helical</a:t>
            </a:r>
            <a:r>
              <a:rPr lang="de-DE" sz="1100" dirty="0"/>
              <a:t> </a:t>
            </a:r>
            <a:r>
              <a:rPr lang="de-DE" sz="1100" dirty="0" err="1"/>
              <a:t>Trajectory</a:t>
            </a:r>
            <a:r>
              <a:rPr lang="de-DE" sz="1100" dirty="0"/>
              <a:t> in </a:t>
            </a:r>
            <a:r>
              <a:rPr lang="de-DE" sz="1100" dirty="0" err="1"/>
              <a:t>the</a:t>
            </a:r>
            <a:r>
              <a:rPr lang="de-DE" sz="1100" dirty="0"/>
              <a:t> </a:t>
            </a:r>
            <a:r>
              <a:rPr lang="de-DE" sz="1100" dirty="0" err="1"/>
              <a:t>Interventional</a:t>
            </a:r>
            <a:r>
              <a:rPr lang="de-DE" sz="1100" dirty="0"/>
              <a:t> </a:t>
            </a:r>
            <a:r>
              <a:rPr lang="de-DE" sz="1100" dirty="0" err="1"/>
              <a:t>Room</a:t>
            </a:r>
            <a:r>
              <a:rPr lang="de-DE" sz="1100" dirty="0"/>
              <a:t>. IEEE Transactions on Medical Imaging, vol. 1, </a:t>
            </a:r>
            <a:r>
              <a:rPr lang="de-DE" sz="1100" dirty="0" err="1"/>
              <a:t>no</a:t>
            </a:r>
            <a:r>
              <a:rPr lang="de-DE" sz="1100" dirty="0"/>
              <a:t>. 34, pp. 203-215, 2015</a:t>
            </a:r>
            <a:endParaRPr lang="de-DE" sz="1100" b="1" dirty="0"/>
          </a:p>
          <a:p>
            <a:pPr algn="just"/>
            <a:r>
              <a:rPr lang="de-DE" sz="1100" dirty="0"/>
              <a:t>[12] Daniel Stromer et al. </a:t>
            </a:r>
            <a:r>
              <a:rPr lang="de-DE" sz="1100" dirty="0" err="1"/>
              <a:t>Comparison</a:t>
            </a:r>
            <a:r>
              <a:rPr lang="de-DE" sz="1100" dirty="0"/>
              <a:t> </a:t>
            </a:r>
            <a:r>
              <a:rPr lang="de-DE" sz="1100" dirty="0" err="1"/>
              <a:t>of</a:t>
            </a:r>
            <a:r>
              <a:rPr lang="de-DE" sz="1100" dirty="0"/>
              <a:t> SART </a:t>
            </a:r>
            <a:r>
              <a:rPr lang="de-DE" sz="1100" dirty="0" err="1"/>
              <a:t>and</a:t>
            </a:r>
            <a:r>
              <a:rPr lang="de-DE" sz="1100" dirty="0"/>
              <a:t> </a:t>
            </a:r>
            <a:r>
              <a:rPr lang="de-DE" sz="1100" dirty="0" err="1"/>
              <a:t>eTV</a:t>
            </a:r>
            <a:r>
              <a:rPr lang="de-DE" sz="1100" dirty="0"/>
              <a:t> </a:t>
            </a:r>
            <a:r>
              <a:rPr lang="de-DE" sz="1100" dirty="0" err="1"/>
              <a:t>Reconstruction</a:t>
            </a:r>
            <a:r>
              <a:rPr lang="de-DE" sz="1100" dirty="0"/>
              <a:t> </a:t>
            </a:r>
            <a:r>
              <a:rPr lang="de-DE" sz="1100" dirty="0" err="1"/>
              <a:t>for</a:t>
            </a:r>
            <a:r>
              <a:rPr lang="de-DE" sz="1100" dirty="0"/>
              <a:t> </a:t>
            </a:r>
            <a:r>
              <a:rPr lang="de-DE" sz="1100" dirty="0" err="1"/>
              <a:t>increased</a:t>
            </a:r>
            <a:r>
              <a:rPr lang="de-DE" sz="1100" dirty="0"/>
              <a:t> C-arm CT Volume </a:t>
            </a:r>
            <a:r>
              <a:rPr lang="de-DE" sz="1100" dirty="0" err="1"/>
              <a:t>Coverage</a:t>
            </a:r>
            <a:r>
              <a:rPr lang="de-DE" sz="1100" dirty="0"/>
              <a:t> </a:t>
            </a:r>
            <a:r>
              <a:rPr lang="de-DE" sz="1100" dirty="0" err="1"/>
              <a:t>by</a:t>
            </a:r>
            <a:r>
              <a:rPr lang="de-DE" sz="1100" dirty="0"/>
              <a:t> proper </a:t>
            </a:r>
            <a:r>
              <a:rPr lang="de-DE" sz="1100" dirty="0" err="1"/>
              <a:t>Detector</a:t>
            </a:r>
            <a:r>
              <a:rPr lang="de-DE" sz="1100" dirty="0"/>
              <a:t> Rotation in </a:t>
            </a:r>
            <a:r>
              <a:rPr lang="de-DE" sz="1100" dirty="0" err="1"/>
              <a:t>Liver</a:t>
            </a:r>
            <a:r>
              <a:rPr lang="de-DE" sz="1100" dirty="0"/>
              <a:t> Imaging. </a:t>
            </a:r>
            <a:r>
              <a:rPr lang="de-DE" sz="1100" dirty="0" err="1"/>
              <a:t>Proceedings</a:t>
            </a:r>
            <a:r>
              <a:rPr lang="de-DE" sz="1100" dirty="0"/>
              <a:t> </a:t>
            </a:r>
            <a:r>
              <a:rPr lang="de-DE" sz="1100" dirty="0" err="1"/>
              <a:t>of</a:t>
            </a:r>
            <a:r>
              <a:rPr lang="de-DE" sz="1100" dirty="0"/>
              <a:t> </a:t>
            </a:r>
            <a:r>
              <a:rPr lang="de-DE" sz="1100" dirty="0" err="1"/>
              <a:t>the</a:t>
            </a:r>
            <a:r>
              <a:rPr lang="de-DE" sz="1100" dirty="0"/>
              <a:t> 2016 IEEE International Symposium on Biomedical Imaging 2016, pp. 589-592, 2016 </a:t>
            </a:r>
          </a:p>
          <a:p>
            <a:pPr algn="just"/>
            <a:r>
              <a:rPr lang="de-DE" sz="1100" dirty="0"/>
              <a:t>[13] Martin Berger et al. Motion </a:t>
            </a:r>
            <a:r>
              <a:rPr lang="de-DE" sz="1100" dirty="0" err="1"/>
              <a:t>Compensation</a:t>
            </a:r>
            <a:r>
              <a:rPr lang="de-DE" sz="1100" dirty="0"/>
              <a:t> </a:t>
            </a:r>
            <a:r>
              <a:rPr lang="de-DE" sz="1100" dirty="0" err="1"/>
              <a:t>for</a:t>
            </a:r>
            <a:r>
              <a:rPr lang="de-DE" sz="1100" dirty="0"/>
              <a:t> </a:t>
            </a:r>
            <a:r>
              <a:rPr lang="de-DE" sz="1100" dirty="0" err="1"/>
              <a:t>Cone</a:t>
            </a:r>
            <a:r>
              <a:rPr lang="de-DE" sz="1100" dirty="0"/>
              <a:t>-Beam CT </a:t>
            </a:r>
            <a:r>
              <a:rPr lang="de-DE" sz="1100" dirty="0" err="1"/>
              <a:t>Using</a:t>
            </a:r>
            <a:r>
              <a:rPr lang="de-DE" sz="1100" dirty="0"/>
              <a:t> Fourier </a:t>
            </a:r>
            <a:r>
              <a:rPr lang="de-DE" sz="1100" dirty="0" err="1"/>
              <a:t>Consistency</a:t>
            </a:r>
            <a:r>
              <a:rPr lang="de-DE" sz="1100" dirty="0"/>
              <a:t> </a:t>
            </a:r>
            <a:r>
              <a:rPr lang="de-DE" sz="1100" dirty="0" err="1"/>
              <a:t>Conditions</a:t>
            </a:r>
            <a:r>
              <a:rPr lang="de-DE" sz="1100" dirty="0"/>
              <a:t>. </a:t>
            </a:r>
            <a:r>
              <a:rPr lang="de-DE" sz="1100" dirty="0" err="1"/>
              <a:t>Physics</a:t>
            </a:r>
            <a:r>
              <a:rPr lang="de-DE" sz="1100" dirty="0"/>
              <a:t> in </a:t>
            </a:r>
            <a:r>
              <a:rPr lang="de-DE" sz="1100" dirty="0" err="1"/>
              <a:t>Medicine</a:t>
            </a:r>
            <a:r>
              <a:rPr lang="de-DE" sz="1100" dirty="0"/>
              <a:t> </a:t>
            </a:r>
            <a:r>
              <a:rPr lang="de-DE" sz="1100" dirty="0" err="1"/>
              <a:t>and</a:t>
            </a:r>
            <a:r>
              <a:rPr lang="de-DE" sz="1100" dirty="0"/>
              <a:t> </a:t>
            </a:r>
            <a:r>
              <a:rPr lang="de-DE" sz="1100" dirty="0" err="1"/>
              <a:t>Biology</a:t>
            </a:r>
            <a:r>
              <a:rPr lang="de-DE" sz="1100" dirty="0"/>
              <a:t>, vol. 62, </a:t>
            </a:r>
            <a:r>
              <a:rPr lang="de-DE" sz="1100" dirty="0" err="1"/>
              <a:t>no</a:t>
            </a:r>
            <a:r>
              <a:rPr lang="de-DE" sz="1100" dirty="0"/>
              <a:t>. 17, pp. 7181-7215, 2017 </a:t>
            </a:r>
            <a:r>
              <a:rPr lang="de-DE" sz="1100" b="1" dirty="0"/>
              <a:t>– PMB </a:t>
            </a:r>
            <a:r>
              <a:rPr lang="de-DE" sz="1100" b="1" dirty="0" err="1"/>
              <a:t>Featured</a:t>
            </a:r>
            <a:r>
              <a:rPr lang="de-DE" sz="1100" b="1" dirty="0"/>
              <a:t> </a:t>
            </a:r>
            <a:r>
              <a:rPr lang="de-DE" sz="1100" b="1" dirty="0" err="1"/>
              <a:t>Article</a:t>
            </a:r>
            <a:endParaRPr lang="de-DE" sz="1100" b="1" dirty="0"/>
          </a:p>
          <a:p>
            <a:pPr algn="just"/>
            <a:endParaRPr lang="de-DE" sz="1100" dirty="0"/>
          </a:p>
        </p:txBody>
      </p:sp>
    </p:spTree>
  </p:cSld>
  <p:clrMapOvr>
    <a:masterClrMapping/>
  </p:clrMapOvr>
  <p:transition spd="med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Thank you for your attention!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2800"/>
            </a:pPr>
            <a:r>
              <a:rPr dirty="0"/>
              <a:t>Thank you for your attention!</a:t>
            </a:r>
            <a:r>
              <a:rPr lang="de-DE" dirty="0"/>
              <a:t> (2)</a:t>
            </a:r>
            <a:endParaRPr dirty="0"/>
          </a:p>
          <a:p>
            <a:pPr marL="0" indent="0">
              <a:buSzTx/>
              <a:buNone/>
              <a:defRPr sz="1800"/>
            </a:pPr>
            <a:endParaRPr dirty="0"/>
          </a:p>
        </p:txBody>
      </p:sp>
      <p:sp>
        <p:nvSpPr>
          <p:cNvPr id="685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72</a:t>
            </a:fld>
            <a:endParaRPr/>
          </a:p>
        </p:txBody>
      </p:sp>
      <p:sp>
        <p:nvSpPr>
          <p:cNvPr id="6" name="[2] Tobias Würfl, Florin Ghesu, Vincent Christlein, Andreas Maier. Deep Learning Computed Tomography. MICCAI 2016. Submitted">
            <a:extLst>
              <a:ext uri="{FF2B5EF4-FFF2-40B4-BE49-F238E27FC236}">
                <a16:creationId xmlns:a16="http://schemas.microsoft.com/office/drawing/2014/main" id="{80EB7051-B75A-2E45-848A-2ED79CECA1AA}"/>
              </a:ext>
            </a:extLst>
          </p:cNvPr>
          <p:cNvSpPr txBox="1"/>
          <p:nvPr/>
        </p:nvSpPr>
        <p:spPr>
          <a:xfrm>
            <a:off x="560172" y="1470034"/>
            <a:ext cx="8247246" cy="51706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1000"/>
            </a:lvl1pPr>
          </a:lstStyle>
          <a:p>
            <a:pPr algn="just"/>
            <a:r>
              <a:rPr lang="de-DE" sz="1100" dirty="0"/>
              <a:t>[14] Mathias </a:t>
            </a:r>
            <a:r>
              <a:rPr lang="de-DE" sz="1100" dirty="0" err="1"/>
              <a:t>Unberath</a:t>
            </a:r>
            <a:r>
              <a:rPr lang="de-DE" sz="1100" dirty="0"/>
              <a:t> et al. </a:t>
            </a:r>
            <a:r>
              <a:rPr lang="de-DE" sz="1100" dirty="0" err="1"/>
              <a:t>Consistency-based</a:t>
            </a:r>
            <a:r>
              <a:rPr lang="de-DE" sz="1100" dirty="0"/>
              <a:t> </a:t>
            </a:r>
            <a:r>
              <a:rPr lang="de-DE" sz="1100" dirty="0" err="1"/>
              <a:t>respiratory</a:t>
            </a:r>
            <a:r>
              <a:rPr lang="de-DE" sz="1100" dirty="0"/>
              <a:t> </a:t>
            </a:r>
            <a:r>
              <a:rPr lang="de-DE" sz="1100" dirty="0" err="1"/>
              <a:t>motion</a:t>
            </a:r>
            <a:r>
              <a:rPr lang="de-DE" sz="1100" dirty="0"/>
              <a:t> </a:t>
            </a:r>
            <a:r>
              <a:rPr lang="de-DE" sz="1100" dirty="0" err="1"/>
              <a:t>estimation</a:t>
            </a:r>
            <a:r>
              <a:rPr lang="de-DE" sz="1100" dirty="0"/>
              <a:t> in </a:t>
            </a:r>
            <a:r>
              <a:rPr lang="de-DE" sz="1100" dirty="0" err="1"/>
              <a:t>rotational</a:t>
            </a:r>
            <a:r>
              <a:rPr lang="de-DE" sz="1100" dirty="0"/>
              <a:t> </a:t>
            </a:r>
            <a:r>
              <a:rPr lang="de-DE" sz="1100" dirty="0" err="1"/>
              <a:t>angiography</a:t>
            </a:r>
            <a:r>
              <a:rPr lang="de-DE" sz="1100" dirty="0"/>
              <a:t>. Medical </a:t>
            </a:r>
            <a:r>
              <a:rPr lang="de-DE" sz="1100" dirty="0" err="1"/>
              <a:t>Physics</a:t>
            </a:r>
            <a:r>
              <a:rPr lang="de-DE" sz="1100" dirty="0"/>
              <a:t>, vol. 44, </a:t>
            </a:r>
            <a:r>
              <a:rPr lang="de-DE" sz="1100" dirty="0" err="1"/>
              <a:t>no</a:t>
            </a:r>
            <a:r>
              <a:rPr lang="de-DE" sz="1100" dirty="0"/>
              <a:t>. 9, pp. e113-e124, 2017 </a:t>
            </a:r>
            <a:r>
              <a:rPr lang="de-DE" sz="1100" b="1" dirty="0"/>
              <a:t>– </a:t>
            </a:r>
            <a:r>
              <a:rPr lang="de-DE" sz="1100" b="1" dirty="0" err="1"/>
              <a:t>Featured</a:t>
            </a:r>
            <a:r>
              <a:rPr lang="de-DE" sz="1100" b="1" dirty="0"/>
              <a:t> on Cover </a:t>
            </a:r>
            <a:r>
              <a:rPr lang="de-DE" sz="1100" b="1" dirty="0" err="1"/>
              <a:t>of</a:t>
            </a:r>
            <a:r>
              <a:rPr lang="de-DE" sz="1100" b="1" dirty="0"/>
              <a:t> Medical </a:t>
            </a:r>
            <a:r>
              <a:rPr lang="de-DE" sz="1100" b="1" dirty="0" err="1"/>
              <a:t>Physics</a:t>
            </a:r>
            <a:endParaRPr lang="de-DE" sz="1100" b="1" dirty="0"/>
          </a:p>
          <a:p>
            <a:pPr algn="just"/>
            <a:r>
              <a:rPr lang="de-DE" sz="1100" dirty="0"/>
              <a:t>[15] Andreas Maier et al. CONRAD - A </a:t>
            </a:r>
            <a:r>
              <a:rPr lang="de-DE" sz="1100" dirty="0" err="1"/>
              <a:t>software</a:t>
            </a:r>
            <a:r>
              <a:rPr lang="de-DE" sz="1100" dirty="0"/>
              <a:t> </a:t>
            </a:r>
            <a:r>
              <a:rPr lang="de-DE" sz="1100" dirty="0" err="1"/>
              <a:t>framework</a:t>
            </a:r>
            <a:r>
              <a:rPr lang="de-DE" sz="1100" dirty="0"/>
              <a:t> </a:t>
            </a:r>
            <a:r>
              <a:rPr lang="de-DE" sz="1100" dirty="0" err="1"/>
              <a:t>for</a:t>
            </a:r>
            <a:r>
              <a:rPr lang="de-DE" sz="1100" dirty="0"/>
              <a:t> </a:t>
            </a:r>
            <a:r>
              <a:rPr lang="de-DE" sz="1100" dirty="0" err="1"/>
              <a:t>cone</a:t>
            </a:r>
            <a:r>
              <a:rPr lang="de-DE" sz="1100" dirty="0"/>
              <a:t>-beam </a:t>
            </a:r>
            <a:r>
              <a:rPr lang="de-DE" sz="1100" dirty="0" err="1"/>
              <a:t>imaging</a:t>
            </a:r>
            <a:r>
              <a:rPr lang="de-DE" sz="1100" dirty="0"/>
              <a:t> in </a:t>
            </a:r>
            <a:r>
              <a:rPr lang="de-DE" sz="1100" dirty="0" err="1"/>
              <a:t>radiology</a:t>
            </a:r>
            <a:r>
              <a:rPr lang="de-DE" sz="1100" dirty="0"/>
              <a:t>. Medical </a:t>
            </a:r>
            <a:r>
              <a:rPr lang="de-DE" sz="1100" dirty="0" err="1"/>
              <a:t>Physics</a:t>
            </a:r>
            <a:r>
              <a:rPr lang="de-DE" sz="1100" dirty="0"/>
              <a:t>, vol. 40, </a:t>
            </a:r>
            <a:r>
              <a:rPr lang="de-DE" sz="1100" dirty="0" err="1"/>
              <a:t>no</a:t>
            </a:r>
            <a:r>
              <a:rPr lang="de-DE" sz="1100" dirty="0"/>
              <a:t>. 11, pp. 111914, 2013</a:t>
            </a:r>
          </a:p>
          <a:p>
            <a:pPr algn="just"/>
            <a:r>
              <a:rPr lang="de-DE" sz="1100" dirty="0"/>
              <a:t>[16] Daniel Stromer et al. </a:t>
            </a:r>
            <a:r>
              <a:rPr lang="de-DE" sz="1100" dirty="0" err="1"/>
              <a:t>Browsing</a:t>
            </a:r>
            <a:r>
              <a:rPr lang="de-DE" sz="1100" dirty="0"/>
              <a:t> Through </a:t>
            </a:r>
            <a:r>
              <a:rPr lang="de-DE" sz="1100" dirty="0" err="1"/>
              <a:t>Closed</a:t>
            </a:r>
            <a:r>
              <a:rPr lang="de-DE" sz="1100" dirty="0"/>
              <a:t> Books: </a:t>
            </a:r>
            <a:r>
              <a:rPr lang="de-DE" sz="1100" dirty="0" err="1"/>
              <a:t>Fully</a:t>
            </a:r>
            <a:r>
              <a:rPr lang="de-DE" sz="1100" dirty="0"/>
              <a:t> </a:t>
            </a:r>
            <a:r>
              <a:rPr lang="de-DE" sz="1100" dirty="0" err="1"/>
              <a:t>Automatic</a:t>
            </a:r>
            <a:r>
              <a:rPr lang="de-DE" sz="1100" dirty="0"/>
              <a:t> Book Page </a:t>
            </a:r>
            <a:r>
              <a:rPr lang="de-DE" sz="1100" dirty="0" err="1"/>
              <a:t>Extraction</a:t>
            </a:r>
            <a:r>
              <a:rPr lang="de-DE" sz="1100" dirty="0"/>
              <a:t> </a:t>
            </a:r>
            <a:r>
              <a:rPr lang="de-DE" sz="1100" dirty="0" err="1"/>
              <a:t>from</a:t>
            </a:r>
            <a:r>
              <a:rPr lang="de-DE" sz="1100" dirty="0"/>
              <a:t> a 3-D X-</a:t>
            </a:r>
            <a:r>
              <a:rPr lang="de-DE" sz="1100" dirty="0" err="1"/>
              <a:t>ray</a:t>
            </a:r>
            <a:r>
              <a:rPr lang="de-DE" sz="1100" dirty="0"/>
              <a:t> CT Volume. The 14th IAPR International Conference on </a:t>
            </a:r>
            <a:r>
              <a:rPr lang="de-DE" sz="1100" dirty="0" err="1"/>
              <a:t>Document</a:t>
            </a:r>
            <a:r>
              <a:rPr lang="de-DE" sz="1100" dirty="0"/>
              <a:t> Analysis </a:t>
            </a:r>
            <a:r>
              <a:rPr lang="de-DE" sz="1100" dirty="0" err="1"/>
              <a:t>and</a:t>
            </a:r>
            <a:r>
              <a:rPr lang="de-DE" sz="1100" dirty="0"/>
              <a:t> Recognition (2017 14th IAPR International Conference on </a:t>
            </a:r>
            <a:r>
              <a:rPr lang="de-DE" sz="1100" dirty="0" err="1"/>
              <a:t>Document</a:t>
            </a:r>
            <a:r>
              <a:rPr lang="de-DE" sz="1100" dirty="0"/>
              <a:t> Analysis </a:t>
            </a:r>
            <a:r>
              <a:rPr lang="de-DE" sz="1100" dirty="0" err="1"/>
              <a:t>and</a:t>
            </a:r>
            <a:r>
              <a:rPr lang="de-DE" sz="1100" dirty="0"/>
              <a:t> Recognition), Kyoto, Japan, 09.11 - 15.11.2017, pp. 224-229, 201</a:t>
            </a:r>
          </a:p>
          <a:p>
            <a:pPr algn="just"/>
            <a:r>
              <a:rPr lang="de-DE" sz="1100" dirty="0"/>
              <a:t>[17] Mathias </a:t>
            </a:r>
            <a:r>
              <a:rPr lang="de-DE" sz="1100" dirty="0" err="1"/>
              <a:t>Unberath</a:t>
            </a:r>
            <a:r>
              <a:rPr lang="de-DE" sz="1100" dirty="0"/>
              <a:t> et al. </a:t>
            </a:r>
            <a:r>
              <a:rPr lang="de-DE" sz="1100" dirty="0" err="1"/>
              <a:t>Deep</a:t>
            </a:r>
            <a:r>
              <a:rPr lang="de-DE" sz="1100" dirty="0"/>
              <a:t> Learning-</a:t>
            </a:r>
            <a:r>
              <a:rPr lang="de-DE" sz="1100" dirty="0" err="1"/>
              <a:t>based</a:t>
            </a:r>
            <a:r>
              <a:rPr lang="de-DE" sz="1100" dirty="0"/>
              <a:t> </a:t>
            </a:r>
            <a:r>
              <a:rPr lang="de-DE" sz="1100" dirty="0" err="1"/>
              <a:t>Inpainting</a:t>
            </a:r>
            <a:r>
              <a:rPr lang="de-DE" sz="1100" dirty="0"/>
              <a:t> </a:t>
            </a:r>
            <a:r>
              <a:rPr lang="de-DE" sz="1100" dirty="0" err="1"/>
              <a:t>for</a:t>
            </a:r>
            <a:r>
              <a:rPr lang="de-DE" sz="1100" dirty="0"/>
              <a:t> Virtual DSA. 2017 IEEE </a:t>
            </a:r>
            <a:r>
              <a:rPr lang="de-DE" sz="1100" dirty="0" err="1"/>
              <a:t>Nuclear</a:t>
            </a:r>
            <a:r>
              <a:rPr lang="de-DE" sz="1100" dirty="0"/>
              <a:t> Science Symposium </a:t>
            </a:r>
            <a:r>
              <a:rPr lang="de-DE" sz="1100" dirty="0" err="1"/>
              <a:t>and</a:t>
            </a:r>
            <a:r>
              <a:rPr lang="de-DE" sz="1100" dirty="0"/>
              <a:t> Medical Imaging Conference </a:t>
            </a:r>
            <a:r>
              <a:rPr lang="de-DE" sz="1100" dirty="0" err="1"/>
              <a:t>Record</a:t>
            </a:r>
            <a:r>
              <a:rPr lang="de-DE" sz="1100" dirty="0"/>
              <a:t> (NSS/MIC), Atlanta, 21.10-28.10.2017 – </a:t>
            </a:r>
            <a:r>
              <a:rPr lang="de-DE" sz="1100" b="1" dirty="0"/>
              <a:t>Second Place Student Paper Award</a:t>
            </a:r>
          </a:p>
          <a:p>
            <a:pPr algn="just"/>
            <a:r>
              <a:rPr lang="de-DE" sz="1100" dirty="0"/>
              <a:t>[18] Katharina </a:t>
            </a:r>
            <a:r>
              <a:rPr lang="de-DE" sz="1100" dirty="0" err="1"/>
              <a:t>Breininger</a:t>
            </a:r>
            <a:r>
              <a:rPr lang="de-DE" sz="1100" dirty="0"/>
              <a:t> et al. Intraoperative Stent Segmentation in X-</a:t>
            </a:r>
            <a:r>
              <a:rPr lang="de-DE" sz="1100" dirty="0" err="1"/>
              <a:t>ray</a:t>
            </a:r>
            <a:r>
              <a:rPr lang="de-DE" sz="1100" dirty="0"/>
              <a:t> </a:t>
            </a:r>
            <a:r>
              <a:rPr lang="de-DE" sz="1100" dirty="0" err="1"/>
              <a:t>Fluoroscopy</a:t>
            </a:r>
            <a:r>
              <a:rPr lang="de-DE" sz="1100" dirty="0"/>
              <a:t> </a:t>
            </a:r>
            <a:r>
              <a:rPr lang="de-DE" sz="1100" dirty="0" err="1"/>
              <a:t>for</a:t>
            </a:r>
            <a:r>
              <a:rPr lang="de-DE" sz="1100" dirty="0"/>
              <a:t> </a:t>
            </a:r>
            <a:r>
              <a:rPr lang="de-DE" sz="1100" dirty="0" err="1"/>
              <a:t>Endovascular</a:t>
            </a:r>
            <a:r>
              <a:rPr lang="de-DE" sz="1100" dirty="0"/>
              <a:t> </a:t>
            </a:r>
            <a:r>
              <a:rPr lang="de-DE" sz="1100" dirty="0" err="1"/>
              <a:t>Aortic</a:t>
            </a:r>
            <a:r>
              <a:rPr lang="de-DE" sz="1100" dirty="0"/>
              <a:t> </a:t>
            </a:r>
            <a:r>
              <a:rPr lang="de-DE" sz="1100" dirty="0" err="1"/>
              <a:t>Repair</a:t>
            </a:r>
            <a:r>
              <a:rPr lang="de-DE" sz="1100" dirty="0"/>
              <a:t>. International Journal </a:t>
            </a:r>
            <a:r>
              <a:rPr lang="de-DE" sz="1100" dirty="0" err="1"/>
              <a:t>of</a:t>
            </a:r>
            <a:r>
              <a:rPr lang="de-DE" sz="1100" dirty="0"/>
              <a:t> Computer </a:t>
            </a:r>
            <a:r>
              <a:rPr lang="de-DE" sz="1100" dirty="0" err="1"/>
              <a:t>Assisted</a:t>
            </a:r>
            <a:r>
              <a:rPr lang="de-DE" sz="1100" dirty="0"/>
              <a:t> </a:t>
            </a:r>
            <a:r>
              <a:rPr lang="de-DE" sz="1100" dirty="0" err="1"/>
              <a:t>Radiology</a:t>
            </a:r>
            <a:r>
              <a:rPr lang="de-DE" sz="1100" dirty="0"/>
              <a:t> </a:t>
            </a:r>
            <a:r>
              <a:rPr lang="de-DE" sz="1100" dirty="0" err="1"/>
              <a:t>and</a:t>
            </a:r>
            <a:r>
              <a:rPr lang="de-DE" sz="1100" dirty="0"/>
              <a:t> </a:t>
            </a:r>
            <a:r>
              <a:rPr lang="de-DE" sz="1100" dirty="0" err="1"/>
              <a:t>Surgery</a:t>
            </a:r>
            <a:r>
              <a:rPr lang="de-DE" sz="1100" dirty="0"/>
              <a:t>. </a:t>
            </a:r>
            <a:r>
              <a:rPr lang="de-DE" sz="1100" dirty="0" err="1"/>
              <a:t>Under</a:t>
            </a:r>
            <a:r>
              <a:rPr lang="de-DE" sz="1100" dirty="0"/>
              <a:t> minor </a:t>
            </a:r>
            <a:r>
              <a:rPr lang="de-DE" sz="1100" dirty="0" err="1"/>
              <a:t>revision</a:t>
            </a:r>
            <a:r>
              <a:rPr lang="de-DE" sz="1100" dirty="0"/>
              <a:t>. 2018</a:t>
            </a:r>
            <a:endParaRPr lang="de-DE" sz="1100" b="1" dirty="0"/>
          </a:p>
          <a:p>
            <a:pPr algn="just"/>
            <a:r>
              <a:rPr lang="de-DE" sz="1100" dirty="0"/>
              <a:t>[19] Florin </a:t>
            </a:r>
            <a:r>
              <a:rPr lang="de-DE" sz="1100" dirty="0" err="1"/>
              <a:t>Ghesu</a:t>
            </a:r>
            <a:r>
              <a:rPr lang="de-DE" sz="1100" dirty="0"/>
              <a:t> et al. Robust Multi-</a:t>
            </a:r>
            <a:r>
              <a:rPr lang="de-DE" sz="1100" dirty="0" err="1"/>
              <a:t>Scale</a:t>
            </a:r>
            <a:r>
              <a:rPr lang="de-DE" sz="1100" dirty="0"/>
              <a:t> </a:t>
            </a:r>
            <a:r>
              <a:rPr lang="de-DE" sz="1100" dirty="0" err="1"/>
              <a:t>Anatomical</a:t>
            </a:r>
            <a:r>
              <a:rPr lang="de-DE" sz="1100" dirty="0"/>
              <a:t> Landmark </a:t>
            </a:r>
            <a:r>
              <a:rPr lang="de-DE" sz="1100" dirty="0" err="1"/>
              <a:t>Detection</a:t>
            </a:r>
            <a:r>
              <a:rPr lang="de-DE" sz="1100" dirty="0"/>
              <a:t> in </a:t>
            </a:r>
            <a:r>
              <a:rPr lang="de-DE" sz="1100" dirty="0" err="1"/>
              <a:t>Incomplete</a:t>
            </a:r>
            <a:r>
              <a:rPr lang="de-DE" sz="1100" dirty="0"/>
              <a:t> 3D-CT Data. Medical Image Computing </a:t>
            </a:r>
            <a:r>
              <a:rPr lang="de-DE" sz="1100" dirty="0" err="1"/>
              <a:t>and</a:t>
            </a:r>
            <a:r>
              <a:rPr lang="de-DE" sz="1100" dirty="0"/>
              <a:t> Computer-</a:t>
            </a:r>
            <a:r>
              <a:rPr lang="de-DE" sz="1100" dirty="0" err="1"/>
              <a:t>Assisted</a:t>
            </a:r>
            <a:r>
              <a:rPr lang="de-DE" sz="1100" dirty="0"/>
              <a:t> Intervention MICCAI 2017 (MICCAI), Quebec, Canada, pp. 194-202, 2017 – </a:t>
            </a:r>
            <a:r>
              <a:rPr lang="de-DE" sz="1100" b="1" dirty="0"/>
              <a:t>MICCAI</a:t>
            </a:r>
            <a:r>
              <a:rPr lang="de-DE" sz="1100" dirty="0"/>
              <a:t> </a:t>
            </a:r>
            <a:r>
              <a:rPr lang="de-DE" sz="1100" b="1" dirty="0"/>
              <a:t>Young Researcher Award</a:t>
            </a:r>
          </a:p>
          <a:p>
            <a:pPr algn="just"/>
            <a:r>
              <a:rPr lang="de-DE" sz="1100" dirty="0"/>
              <a:t>[20] Florin </a:t>
            </a:r>
            <a:r>
              <a:rPr lang="de-DE" sz="1100" dirty="0" err="1"/>
              <a:t>Ghesu</a:t>
            </a:r>
            <a:r>
              <a:rPr lang="de-DE" sz="1100" dirty="0"/>
              <a:t> et al. Multi-</a:t>
            </a:r>
            <a:r>
              <a:rPr lang="de-DE" sz="1100" dirty="0" err="1"/>
              <a:t>Scale</a:t>
            </a:r>
            <a:r>
              <a:rPr lang="de-DE" sz="1100" dirty="0"/>
              <a:t> </a:t>
            </a:r>
            <a:r>
              <a:rPr lang="de-DE" sz="1100" dirty="0" err="1"/>
              <a:t>Deep</a:t>
            </a:r>
            <a:r>
              <a:rPr lang="de-DE" sz="1100" dirty="0"/>
              <a:t> Reinforcement Learning </a:t>
            </a:r>
            <a:r>
              <a:rPr lang="de-DE" sz="1100" dirty="0" err="1"/>
              <a:t>for</a:t>
            </a:r>
            <a:r>
              <a:rPr lang="de-DE" sz="1100" dirty="0"/>
              <a:t> Real-Time 3D-Landmark </a:t>
            </a:r>
            <a:r>
              <a:rPr lang="de-DE" sz="1100" dirty="0" err="1"/>
              <a:t>Detection</a:t>
            </a:r>
            <a:r>
              <a:rPr lang="de-DE" sz="1100" dirty="0"/>
              <a:t> in CT Scans. IEEE Transactions on Pattern Analysis </a:t>
            </a:r>
            <a:r>
              <a:rPr lang="de-DE" sz="1100" dirty="0" err="1"/>
              <a:t>and</a:t>
            </a:r>
            <a:r>
              <a:rPr lang="de-DE" sz="1100" dirty="0"/>
              <a:t> </a:t>
            </a:r>
            <a:r>
              <a:rPr lang="de-DE" sz="1100" dirty="0" err="1"/>
              <a:t>Machine</a:t>
            </a:r>
            <a:r>
              <a:rPr lang="de-DE" sz="1100" dirty="0"/>
              <a:t> </a:t>
            </a:r>
            <a:r>
              <a:rPr lang="de-DE" sz="1100" dirty="0" err="1"/>
              <a:t>Intelligence</a:t>
            </a:r>
            <a:r>
              <a:rPr lang="de-DE" sz="1100" dirty="0"/>
              <a:t>. </a:t>
            </a:r>
            <a:r>
              <a:rPr lang="de-DE" sz="1100" dirty="0" err="1"/>
              <a:t>ePub</a:t>
            </a:r>
            <a:r>
              <a:rPr lang="de-DE" sz="1100" dirty="0"/>
              <a:t> </a:t>
            </a:r>
            <a:r>
              <a:rPr lang="de-DE" sz="1100" dirty="0" err="1"/>
              <a:t>ahead</a:t>
            </a:r>
            <a:r>
              <a:rPr lang="de-DE" sz="1100" dirty="0"/>
              <a:t> </a:t>
            </a:r>
            <a:r>
              <a:rPr lang="de-DE" sz="1100" dirty="0" err="1"/>
              <a:t>of</a:t>
            </a:r>
            <a:r>
              <a:rPr lang="de-DE" sz="1100" dirty="0"/>
              <a:t> </a:t>
            </a:r>
            <a:r>
              <a:rPr lang="de-DE" sz="1100" dirty="0" err="1"/>
              <a:t>print</a:t>
            </a:r>
            <a:r>
              <a:rPr lang="de-DE" sz="1100" dirty="0"/>
              <a:t>. 2018</a:t>
            </a:r>
          </a:p>
          <a:p>
            <a:pPr algn="just"/>
            <a:r>
              <a:rPr lang="de-DE" sz="1100" dirty="0"/>
              <a:t>[21] Xia Zhong et al. Action Learning </a:t>
            </a:r>
            <a:r>
              <a:rPr lang="de-DE" sz="1100" dirty="0" err="1"/>
              <a:t>for</a:t>
            </a:r>
            <a:r>
              <a:rPr lang="de-DE" sz="1100" dirty="0"/>
              <a:t> 3D Point Cloud </a:t>
            </a:r>
            <a:r>
              <a:rPr lang="de-DE" sz="1100" dirty="0" err="1"/>
              <a:t>Based</a:t>
            </a:r>
            <a:r>
              <a:rPr lang="de-DE" sz="1100" dirty="0"/>
              <a:t> Organ Segmentation. MICCAI 2018, </a:t>
            </a:r>
            <a:r>
              <a:rPr lang="de-DE" sz="1100" dirty="0" err="1"/>
              <a:t>under</a:t>
            </a:r>
            <a:r>
              <a:rPr lang="de-DE" sz="1100" dirty="0"/>
              <a:t> </a:t>
            </a:r>
            <a:r>
              <a:rPr lang="de-DE" sz="1100" dirty="0" err="1"/>
              <a:t>review</a:t>
            </a:r>
            <a:r>
              <a:rPr lang="de-DE" sz="1100" dirty="0"/>
              <a:t>. </a:t>
            </a:r>
          </a:p>
          <a:p>
            <a:pPr algn="just"/>
            <a:r>
              <a:rPr lang="de-DE" sz="1100" dirty="0"/>
              <a:t>[22] Bastian Bier et al. X-</a:t>
            </a:r>
            <a:r>
              <a:rPr lang="de-DE" sz="1100" dirty="0" err="1"/>
              <a:t>ray</a:t>
            </a:r>
            <a:r>
              <a:rPr lang="de-DE" sz="1100" dirty="0"/>
              <a:t>-</a:t>
            </a:r>
            <a:r>
              <a:rPr lang="de-DE" sz="1100" dirty="0" err="1"/>
              <a:t>transform</a:t>
            </a:r>
            <a:r>
              <a:rPr lang="de-DE" sz="1100" dirty="0"/>
              <a:t> Invariant </a:t>
            </a:r>
            <a:r>
              <a:rPr lang="de-DE" sz="1100" dirty="0" err="1"/>
              <a:t>Anatomical</a:t>
            </a:r>
            <a:r>
              <a:rPr lang="de-DE" sz="1100" dirty="0"/>
              <a:t> Landmark </a:t>
            </a:r>
            <a:r>
              <a:rPr lang="de-DE" sz="1100" dirty="0" err="1"/>
              <a:t>Detection</a:t>
            </a:r>
            <a:r>
              <a:rPr lang="de-DE" sz="1100" dirty="0"/>
              <a:t> </a:t>
            </a:r>
            <a:r>
              <a:rPr lang="de-DE" sz="1100" dirty="0" err="1"/>
              <a:t>for</a:t>
            </a:r>
            <a:r>
              <a:rPr lang="de-DE" sz="1100" dirty="0"/>
              <a:t> </a:t>
            </a:r>
            <a:r>
              <a:rPr lang="de-DE" sz="1100" dirty="0" err="1"/>
              <a:t>Pelvic</a:t>
            </a:r>
            <a:r>
              <a:rPr lang="de-DE" sz="1100" dirty="0"/>
              <a:t> Trauma </a:t>
            </a:r>
            <a:r>
              <a:rPr lang="de-DE" sz="1100" dirty="0" err="1"/>
              <a:t>Surgery</a:t>
            </a:r>
            <a:r>
              <a:rPr lang="de-DE" sz="1100" dirty="0"/>
              <a:t>. MICCAI 2018, </a:t>
            </a:r>
            <a:r>
              <a:rPr lang="de-DE" sz="1100" dirty="0" err="1"/>
              <a:t>under</a:t>
            </a:r>
            <a:r>
              <a:rPr lang="de-DE" sz="1100" dirty="0"/>
              <a:t> </a:t>
            </a:r>
            <a:r>
              <a:rPr lang="de-DE" sz="1100" dirty="0" err="1"/>
              <a:t>review</a:t>
            </a:r>
            <a:r>
              <a:rPr lang="de-DE" sz="1100" dirty="0"/>
              <a:t>. </a:t>
            </a:r>
          </a:p>
          <a:p>
            <a:pPr algn="just"/>
            <a:r>
              <a:rPr lang="de-DE" sz="1100" dirty="0"/>
              <a:t>[23] </a:t>
            </a:r>
            <a:r>
              <a:rPr lang="de-DE" sz="1100" dirty="0" err="1"/>
              <a:t>Yixing</a:t>
            </a:r>
            <a:r>
              <a:rPr lang="de-DE" sz="1100" dirty="0"/>
              <a:t> Huang et al. </a:t>
            </a:r>
            <a:r>
              <a:rPr lang="de-DE" sz="1100" dirty="0" err="1"/>
              <a:t>Some</a:t>
            </a:r>
            <a:r>
              <a:rPr lang="de-DE" sz="1100" dirty="0"/>
              <a:t> </a:t>
            </a:r>
            <a:r>
              <a:rPr lang="de-DE" sz="1100" dirty="0" err="1"/>
              <a:t>Investigations</a:t>
            </a:r>
            <a:r>
              <a:rPr lang="de-DE" sz="1100" dirty="0"/>
              <a:t> on </a:t>
            </a:r>
            <a:r>
              <a:rPr lang="de-DE" sz="1100" dirty="0" err="1"/>
              <a:t>Robustness</a:t>
            </a:r>
            <a:r>
              <a:rPr lang="de-DE" sz="1100" dirty="0"/>
              <a:t> </a:t>
            </a:r>
            <a:r>
              <a:rPr lang="de-DE" sz="1100" dirty="0" err="1"/>
              <a:t>of</a:t>
            </a:r>
            <a:r>
              <a:rPr lang="de-DE" sz="1100" dirty="0"/>
              <a:t> </a:t>
            </a:r>
            <a:r>
              <a:rPr lang="de-DE" sz="1100" dirty="0" err="1"/>
              <a:t>Deep</a:t>
            </a:r>
            <a:r>
              <a:rPr lang="de-DE" sz="1100" dirty="0"/>
              <a:t> Learning in Limited Angle </a:t>
            </a:r>
            <a:r>
              <a:rPr lang="de-DE" sz="1100" dirty="0" err="1"/>
              <a:t>Tomography</a:t>
            </a:r>
            <a:r>
              <a:rPr lang="de-DE" sz="1100" dirty="0"/>
              <a:t>. MICCAI 2018, </a:t>
            </a:r>
            <a:r>
              <a:rPr lang="de-DE" sz="1100" dirty="0" err="1"/>
              <a:t>under</a:t>
            </a:r>
            <a:r>
              <a:rPr lang="de-DE" sz="1100" dirty="0"/>
              <a:t> </a:t>
            </a:r>
            <a:r>
              <a:rPr lang="de-DE" sz="1100" dirty="0" err="1"/>
              <a:t>review</a:t>
            </a:r>
            <a:r>
              <a:rPr lang="de-DE" sz="1100" dirty="0"/>
              <a:t>. </a:t>
            </a:r>
          </a:p>
          <a:p>
            <a:pPr algn="just"/>
            <a:r>
              <a:rPr lang="de-DE" sz="1100" dirty="0"/>
              <a:t>[24] Andreas Maier et al. Precision Learning: </a:t>
            </a:r>
            <a:r>
              <a:rPr lang="de-DE" sz="1100" dirty="0" err="1"/>
              <a:t>Towards</a:t>
            </a:r>
            <a:r>
              <a:rPr lang="de-DE" sz="1100" dirty="0"/>
              <a:t> </a:t>
            </a:r>
            <a:r>
              <a:rPr lang="de-DE" sz="1100" dirty="0" err="1"/>
              <a:t>use</a:t>
            </a:r>
            <a:r>
              <a:rPr lang="de-DE" sz="1100" dirty="0"/>
              <a:t> </a:t>
            </a:r>
            <a:r>
              <a:rPr lang="de-DE" sz="1100" dirty="0" err="1"/>
              <a:t>of</a:t>
            </a:r>
            <a:r>
              <a:rPr lang="de-DE" sz="1100" dirty="0"/>
              <a:t> </a:t>
            </a:r>
            <a:r>
              <a:rPr lang="de-DE" sz="1100" dirty="0" err="1"/>
              <a:t>known</a:t>
            </a:r>
            <a:r>
              <a:rPr lang="de-DE" sz="1100" dirty="0"/>
              <a:t> </a:t>
            </a:r>
            <a:r>
              <a:rPr lang="de-DE" sz="1100" dirty="0" err="1"/>
              <a:t>operators</a:t>
            </a:r>
            <a:r>
              <a:rPr lang="de-DE" sz="1100" dirty="0"/>
              <a:t> in </a:t>
            </a:r>
            <a:r>
              <a:rPr lang="de-DE" sz="1100" dirty="0" err="1"/>
              <a:t>neural</a:t>
            </a:r>
            <a:r>
              <a:rPr lang="de-DE" sz="1100" dirty="0"/>
              <a:t> </a:t>
            </a:r>
            <a:r>
              <a:rPr lang="de-DE" sz="1100" dirty="0" err="1"/>
              <a:t>networks</a:t>
            </a:r>
            <a:r>
              <a:rPr lang="de-DE" sz="1100" dirty="0"/>
              <a:t>. ICPR 2018. </a:t>
            </a:r>
            <a:r>
              <a:rPr lang="de-DE" sz="1100" dirty="0" err="1"/>
              <a:t>under</a:t>
            </a:r>
            <a:r>
              <a:rPr lang="de-DE" sz="1100" dirty="0"/>
              <a:t> </a:t>
            </a:r>
            <a:r>
              <a:rPr lang="de-DE" sz="1100" dirty="0" err="1"/>
              <a:t>review</a:t>
            </a:r>
            <a:r>
              <a:rPr lang="de-DE" sz="1100" dirty="0"/>
              <a:t>. </a:t>
            </a:r>
          </a:p>
          <a:p>
            <a:pPr algn="just"/>
            <a:r>
              <a:rPr lang="de-DE" sz="1100" dirty="0"/>
              <a:t>[25] </a:t>
            </a:r>
            <a:r>
              <a:rPr lang="de-DE" sz="1100" dirty="0" err="1"/>
              <a:t>Weilin</a:t>
            </a:r>
            <a:r>
              <a:rPr lang="de-DE" sz="1100" dirty="0"/>
              <a:t> Fu et al. </a:t>
            </a:r>
            <a:r>
              <a:rPr lang="de-DE" sz="1100" dirty="0" err="1"/>
              <a:t>Frangi</a:t>
            </a:r>
            <a:r>
              <a:rPr lang="de-DE" sz="1100" dirty="0"/>
              <a:t>-Net: A </a:t>
            </a:r>
            <a:r>
              <a:rPr lang="de-DE" sz="1100" dirty="0" err="1"/>
              <a:t>Neural</a:t>
            </a:r>
            <a:r>
              <a:rPr lang="de-DE" sz="1100" dirty="0"/>
              <a:t> Network Approach </a:t>
            </a:r>
            <a:r>
              <a:rPr lang="de-DE" sz="1100" dirty="0" err="1"/>
              <a:t>to</a:t>
            </a:r>
            <a:r>
              <a:rPr lang="de-DE" sz="1100" dirty="0"/>
              <a:t> </a:t>
            </a:r>
            <a:r>
              <a:rPr lang="de-DE" sz="1100" dirty="0" err="1"/>
              <a:t>Vessel</a:t>
            </a:r>
            <a:r>
              <a:rPr lang="de-DE" sz="1100" dirty="0"/>
              <a:t> Segmentation. </a:t>
            </a:r>
            <a:r>
              <a:rPr lang="de-DE" sz="1100" dirty="0" err="1"/>
              <a:t>Proc</a:t>
            </a:r>
            <a:r>
              <a:rPr lang="de-DE" sz="1100" dirty="0"/>
              <a:t>. Bildverarbeitung für die Medizin 2018, Springer Heidelberg, pp 341-346 – </a:t>
            </a:r>
            <a:r>
              <a:rPr lang="de-DE" sz="1100" b="1" dirty="0"/>
              <a:t>Best </a:t>
            </a:r>
            <a:r>
              <a:rPr lang="de-DE" sz="1100" b="1" dirty="0" err="1"/>
              <a:t>Presentation</a:t>
            </a:r>
            <a:r>
              <a:rPr lang="de-DE" sz="1100" b="1" dirty="0"/>
              <a:t> Award </a:t>
            </a:r>
          </a:p>
          <a:p>
            <a:pPr algn="just"/>
            <a:r>
              <a:rPr lang="de-DE" sz="1100" dirty="0"/>
              <a:t>[26] Christopher </a:t>
            </a:r>
            <a:r>
              <a:rPr lang="de-DE" sz="1100" dirty="0" err="1"/>
              <a:t>Syben</a:t>
            </a:r>
            <a:r>
              <a:rPr lang="de-DE" sz="1100" dirty="0"/>
              <a:t> et al. A </a:t>
            </a:r>
            <a:r>
              <a:rPr lang="de-DE" sz="1100" dirty="0" err="1"/>
              <a:t>Deep</a:t>
            </a:r>
            <a:r>
              <a:rPr lang="de-DE" sz="1100" dirty="0"/>
              <a:t> Learning Approach </a:t>
            </a:r>
            <a:r>
              <a:rPr lang="de-DE" sz="1100" dirty="0" err="1"/>
              <a:t>for</a:t>
            </a:r>
            <a:r>
              <a:rPr lang="de-DE" sz="1100" dirty="0"/>
              <a:t> </a:t>
            </a:r>
            <a:r>
              <a:rPr lang="de-DE" sz="1100" dirty="0" err="1"/>
              <a:t>Reconstruction</a:t>
            </a:r>
            <a:r>
              <a:rPr lang="de-DE" sz="1100" dirty="0"/>
              <a:t> Filter Kernel </a:t>
            </a:r>
            <a:r>
              <a:rPr lang="de-DE" sz="1100" dirty="0" err="1"/>
              <a:t>Discretization</a:t>
            </a:r>
            <a:r>
              <a:rPr lang="de-DE" sz="1100" dirty="0"/>
              <a:t>. CT Meeting 2018. </a:t>
            </a:r>
            <a:r>
              <a:rPr lang="de-DE" sz="1100" dirty="0" err="1"/>
              <a:t>Accepted</a:t>
            </a:r>
            <a:r>
              <a:rPr lang="de-DE" sz="1100" dirty="0"/>
              <a:t> </a:t>
            </a:r>
          </a:p>
          <a:p>
            <a:pPr algn="just"/>
            <a:r>
              <a:rPr lang="de-DE" sz="1100" dirty="0"/>
              <a:t>[27] Tobias </a:t>
            </a:r>
            <a:r>
              <a:rPr lang="de-DE" sz="1100" dirty="0" err="1"/>
              <a:t>Würfl</a:t>
            </a:r>
            <a:r>
              <a:rPr lang="de-DE" sz="1100" dirty="0"/>
              <a:t>, Florin </a:t>
            </a:r>
            <a:r>
              <a:rPr lang="de-DE" sz="1100" dirty="0" err="1"/>
              <a:t>Ghesu</a:t>
            </a:r>
            <a:r>
              <a:rPr lang="de-DE" sz="1100" dirty="0"/>
              <a:t>, Vincent Christlein, Andreas Maier. </a:t>
            </a:r>
            <a:r>
              <a:rPr lang="de-DE" sz="1100" dirty="0" err="1"/>
              <a:t>Deep</a:t>
            </a:r>
            <a:r>
              <a:rPr lang="de-DE" sz="1100" dirty="0"/>
              <a:t> Learning </a:t>
            </a:r>
            <a:r>
              <a:rPr lang="de-DE" sz="1100" dirty="0" err="1"/>
              <a:t>Computed</a:t>
            </a:r>
            <a:r>
              <a:rPr lang="de-DE" sz="1100" dirty="0"/>
              <a:t> </a:t>
            </a:r>
            <a:r>
              <a:rPr lang="de-DE" sz="1100" dirty="0" err="1"/>
              <a:t>Tomography</a:t>
            </a:r>
            <a:r>
              <a:rPr lang="de-DE" sz="1100" dirty="0"/>
              <a:t>. MICCAI 2016. </a:t>
            </a:r>
          </a:p>
          <a:p>
            <a:pPr algn="just"/>
            <a:r>
              <a:rPr lang="de-DE" sz="1100" dirty="0"/>
              <a:t>[28] Kerstin </a:t>
            </a:r>
            <a:r>
              <a:rPr lang="de-DE" sz="1100" dirty="0" err="1"/>
              <a:t>Hammernik</a:t>
            </a:r>
            <a:r>
              <a:rPr lang="de-DE" sz="1100" dirty="0"/>
              <a:t> et al. A </a:t>
            </a:r>
            <a:r>
              <a:rPr lang="de-DE" sz="1100" dirty="0" err="1"/>
              <a:t>Deep</a:t>
            </a:r>
            <a:r>
              <a:rPr lang="de-DE" sz="1100" dirty="0"/>
              <a:t> Learning </a:t>
            </a:r>
            <a:r>
              <a:rPr lang="de-DE" sz="1100" dirty="0" err="1"/>
              <a:t>Architecture</a:t>
            </a:r>
            <a:r>
              <a:rPr lang="de-DE" sz="1100" dirty="0"/>
              <a:t> </a:t>
            </a:r>
            <a:r>
              <a:rPr lang="de-DE" sz="1100" dirty="0" err="1"/>
              <a:t>for</a:t>
            </a:r>
            <a:r>
              <a:rPr lang="de-DE" sz="1100" dirty="0"/>
              <a:t> Limited-Angle </a:t>
            </a:r>
            <a:r>
              <a:rPr lang="de-DE" sz="1100" dirty="0" err="1"/>
              <a:t>Computed</a:t>
            </a:r>
            <a:r>
              <a:rPr lang="de-DE" sz="1100" dirty="0"/>
              <a:t> </a:t>
            </a:r>
            <a:r>
              <a:rPr lang="de-DE" sz="1100" dirty="0" err="1"/>
              <a:t>Tomography</a:t>
            </a:r>
            <a:r>
              <a:rPr lang="de-DE" sz="1100" dirty="0"/>
              <a:t> </a:t>
            </a:r>
            <a:r>
              <a:rPr lang="de-DE" sz="1100" dirty="0" err="1"/>
              <a:t>Reconstruction</a:t>
            </a:r>
            <a:r>
              <a:rPr lang="de-DE" sz="1100" dirty="0"/>
              <a:t>. </a:t>
            </a:r>
            <a:r>
              <a:rPr lang="de-DE" sz="1100" dirty="0" err="1"/>
              <a:t>Proc</a:t>
            </a:r>
            <a:r>
              <a:rPr lang="de-DE" sz="1100" dirty="0"/>
              <a:t>. Bildverarbeitung für die Medizin 2018. Springer Heidelberg.</a:t>
            </a:r>
          </a:p>
          <a:p>
            <a:pPr algn="just"/>
            <a:endParaRPr lang="de-DE" sz="1100" dirty="0"/>
          </a:p>
          <a:p>
            <a:pPr algn="just"/>
            <a:endParaRPr lang="de-DE" sz="1100" dirty="0"/>
          </a:p>
        </p:txBody>
      </p:sp>
    </p:spTree>
    <p:extLst>
      <p:ext uri="{BB962C8B-B14F-4D97-AF65-F5344CB8AC3E}">
        <p14:creationId xmlns:p14="http://schemas.microsoft.com/office/powerpoint/2010/main" val="549852877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Towards the Use of Known Operators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2800"/>
            </a:pPr>
            <a:r>
              <a:rPr lang="de-DE" sz="2800" dirty="0" err="1"/>
              <a:t>Towards</a:t>
            </a:r>
            <a:r>
              <a:rPr lang="de-DE" sz="2800" dirty="0"/>
              <a:t> Learning </a:t>
            </a:r>
            <a:r>
              <a:rPr lang="de-DE" sz="2800" dirty="0" err="1"/>
              <a:t>of</a:t>
            </a:r>
            <a:r>
              <a:rPr lang="de-DE" sz="2800" dirty="0"/>
              <a:t> </a:t>
            </a:r>
            <a:r>
              <a:rPr lang="de-DE" sz="2800" dirty="0" err="1"/>
              <a:t>Efficient</a:t>
            </a:r>
            <a:r>
              <a:rPr lang="de-DE" sz="2800" dirty="0"/>
              <a:t> Solutions </a:t>
            </a:r>
            <a:r>
              <a:rPr lang="de-DE" sz="2800" dirty="0" err="1"/>
              <a:t>for</a:t>
            </a:r>
            <a:r>
              <a:rPr lang="de-DE" sz="2800" dirty="0"/>
              <a:t> Signal Processing</a:t>
            </a:r>
          </a:p>
          <a:p>
            <a:pPr marL="0" indent="0">
              <a:buSzTx/>
              <a:buNone/>
              <a:defRPr sz="2800"/>
            </a:pPr>
            <a:endParaRPr dirty="0"/>
          </a:p>
          <a:p>
            <a:pPr marL="279400" indent="-279400">
              <a:buChar char="•"/>
              <a:tabLst>
                <a:tab pos="660400" algn="l"/>
              </a:tabLst>
              <a:defRPr sz="1800"/>
            </a:pPr>
            <a:r>
              <a:rPr lang="de-DE" dirty="0" err="1"/>
              <a:t>Introduction</a:t>
            </a:r>
            <a:endParaRPr lang="de-DE" dirty="0"/>
          </a:p>
          <a:p>
            <a:pPr marL="279400" indent="-279400">
              <a:buChar char="•"/>
              <a:tabLst>
                <a:tab pos="660400" algn="l"/>
              </a:tabLst>
              <a:defRPr sz="1800"/>
            </a:pPr>
            <a:r>
              <a:rPr lang="de-DE" dirty="0" err="1"/>
              <a:t>Deep</a:t>
            </a:r>
            <a:r>
              <a:rPr lang="de-DE" dirty="0"/>
              <a:t> Learning in X-</a:t>
            </a:r>
            <a:r>
              <a:rPr lang="de-DE" dirty="0" err="1"/>
              <a:t>ray</a:t>
            </a:r>
            <a:r>
              <a:rPr lang="de-DE" dirty="0"/>
              <a:t> Imaging</a:t>
            </a:r>
          </a:p>
          <a:p>
            <a:pPr marL="279400" indent="-279400">
              <a:buChar char="•"/>
              <a:tabLst>
                <a:tab pos="660400" algn="l"/>
              </a:tabLst>
              <a:defRPr sz="1800"/>
            </a:pPr>
            <a:r>
              <a:rPr dirty="0"/>
              <a:t>Using Prior Operators in a Neural Network</a:t>
            </a:r>
          </a:p>
          <a:p>
            <a:pPr marL="279400" indent="-279400">
              <a:buChar char="•"/>
              <a:tabLst>
                <a:tab pos="660400" algn="l"/>
              </a:tabLst>
              <a:defRPr sz="1800"/>
            </a:pPr>
            <a:r>
              <a:rPr lang="de-DE" dirty="0" err="1"/>
              <a:t>Deep</a:t>
            </a:r>
            <a:r>
              <a:rPr lang="de-DE" dirty="0"/>
              <a:t> Learning </a:t>
            </a:r>
            <a:r>
              <a:rPr lang="de-DE" sz="1800" dirty="0"/>
              <a:t>Signal Processing</a:t>
            </a:r>
            <a:endParaRPr lang="de-DE" dirty="0"/>
          </a:p>
          <a:p>
            <a:pPr marL="279400" indent="-279400">
              <a:buChar char="•"/>
              <a:tabLst>
                <a:tab pos="660400" algn="l"/>
              </a:tabLst>
              <a:defRPr sz="1800"/>
            </a:pPr>
            <a:r>
              <a:rPr dirty="0"/>
              <a:t>Outlook</a:t>
            </a:r>
          </a:p>
        </p:txBody>
      </p:sp>
      <p:sp>
        <p:nvSpPr>
          <p:cNvPr id="215" name="Foliennummer"/>
          <p:cNvSpPr txBox="1">
            <a:spLocks noGrp="1"/>
          </p:cNvSpPr>
          <p:nvPr>
            <p:ph type="sldNum" sz="quarter" idx="2"/>
          </p:nvPr>
        </p:nvSpPr>
        <p:spPr>
          <a:xfrm>
            <a:off x="8820255" y="6627600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08670170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rior Operators in Neural Networks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2800"/>
            </a:pPr>
            <a:endParaRPr dirty="0"/>
          </a:p>
          <a:p>
            <a:pPr marL="0" indent="0">
              <a:buSzTx/>
              <a:buNone/>
              <a:defRPr sz="2800"/>
            </a:pPr>
            <a:endParaRPr dirty="0"/>
          </a:p>
          <a:p>
            <a:pPr marL="0" indent="0">
              <a:buSzTx/>
              <a:buNone/>
              <a:defRPr sz="2200"/>
            </a:pPr>
            <a:r>
              <a:rPr dirty="0"/>
              <a:t>Prior Operators in Neural Networks</a:t>
            </a:r>
          </a:p>
          <a:p>
            <a:pPr marL="0" indent="0">
              <a:buSzTx/>
              <a:buNone/>
              <a:defRPr sz="1800"/>
            </a:pPr>
            <a:endParaRPr dirty="0"/>
          </a:p>
          <a:p>
            <a:pPr marL="0" indent="0">
              <a:buSzTx/>
              <a:buNone/>
              <a:defRPr sz="1800"/>
            </a:pPr>
            <a:endParaRPr dirty="0"/>
          </a:p>
          <a:p>
            <a:pPr marL="0" indent="0" algn="ctr">
              <a:lnSpc>
                <a:spcPts val="2300"/>
              </a:lnSpc>
              <a:spcBef>
                <a:spcPts val="400"/>
              </a:spcBef>
              <a:buSzTx/>
              <a:buNone/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</a:tabLst>
              <a:defRPr sz="2000" b="0">
                <a:solidFill>
                  <a:srgbClr val="888888"/>
                </a:solidFill>
              </a:defRPr>
            </a:pPr>
            <a:r>
              <a:rPr lang="de-DE" dirty="0"/>
              <a:t>"</a:t>
            </a:r>
            <a:r>
              <a:rPr dirty="0"/>
              <a:t>Let’s not reinvent the wheel…</a:t>
            </a:r>
            <a:r>
              <a:rPr lang="de-DE" dirty="0"/>
              <a:t>"</a:t>
            </a:r>
            <a:endParaRPr dirty="0"/>
          </a:p>
        </p:txBody>
      </p:sp>
      <p:sp>
        <p:nvSpPr>
          <p:cNvPr id="218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9</a:t>
            </a:fld>
            <a:endParaRPr/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Titelfolienmaster">
  <a:themeElements>
    <a:clrScheme name="Titelfolienmaster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Titelfolienmaster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Titelfolienmaste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Titelfolienmaster">
  <a:themeElements>
    <a:clrScheme name="Titelfolienmaster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Titelfolienmaster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Titelfolienmaste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2369</Words>
  <Application>Microsoft Macintosh PowerPoint</Application>
  <PresentationFormat>Bildschirmpräsentation (4:3)</PresentationFormat>
  <Paragraphs>526</Paragraphs>
  <Slides>72</Slides>
  <Notes>2</Notes>
  <HiddenSlides>0</HiddenSlides>
  <MMClips>9</MMClips>
  <ScaleCrop>false</ScaleCrop>
  <HeadingPairs>
    <vt:vector size="8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72</vt:i4>
      </vt:variant>
    </vt:vector>
  </HeadingPairs>
  <TitlesOfParts>
    <vt:vector size="80" baseType="lpstr">
      <vt:lpstr>Arial</vt:lpstr>
      <vt:lpstr>Calibri</vt:lpstr>
      <vt:lpstr>Helvetica</vt:lpstr>
      <vt:lpstr>Lucida Grande</vt:lpstr>
      <vt:lpstr>Times New Roman</vt:lpstr>
      <vt:lpstr>Wingdings</vt:lpstr>
      <vt:lpstr>Titelfolienmaster</vt:lpstr>
      <vt:lpstr>Formel</vt:lpstr>
      <vt:lpstr>Towards Learning of Efficient Solutions for Signal Processing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Simplified Modern Hearing Instrument Pipeline</vt:lpstr>
      <vt:lpstr>Network-Architecture</vt:lpstr>
      <vt:lpstr>Network-Architecture</vt:lpstr>
      <vt:lpstr>PowerPoint-Präsentation</vt:lpstr>
      <vt:lpstr>Filtered Examples</vt:lpstr>
      <vt:lpstr>Filtered Examples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Precision Learning - A unified framework for deep learning and traditional signal processing</dc:title>
  <cp:lastModifiedBy>Microsoft Office-Benutzer</cp:lastModifiedBy>
  <cp:revision>143</cp:revision>
  <dcterms:modified xsi:type="dcterms:W3CDTF">2018-07-03T07:56:25Z</dcterms:modified>
</cp:coreProperties>
</file>